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anca Stadelmann" userId="1dcef14900651017" providerId="LiveId" clId="{F4EB0941-0940-489E-9844-2F0E0633EC40}"/>
    <pc:docChg chg="delSld">
      <pc:chgData name="Bianca Stadelmann" userId="1dcef14900651017" providerId="LiveId" clId="{F4EB0941-0940-489E-9844-2F0E0633EC40}" dt="2023-09-04T13:26:44.857" v="0" actId="2696"/>
      <pc:docMkLst>
        <pc:docMk/>
      </pc:docMkLst>
      <pc:sldChg chg="del">
        <pc:chgData name="Bianca Stadelmann" userId="1dcef14900651017" providerId="LiveId" clId="{F4EB0941-0940-489E-9844-2F0E0633EC40}" dt="2023-09-04T13:26:44.857" v="0" actId="2696"/>
        <pc:sldMkLst>
          <pc:docMk/>
          <pc:sldMk cId="3112753449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0A31-EB61-B9EB-C214-99EB4EC61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77274-6DB1-7DC3-6C6E-263903AED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7079C-706D-B067-1AA5-16111E528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EE23C-AEF7-B6B0-8CFB-DA043435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A7149-78AD-EF61-AFC8-A2DD6F84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583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F365-7A67-E336-7188-2C15EE233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15F2D-502D-A5C7-1C89-DE8D4A5DA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CDC5C-A00C-4FD7-F735-FA5948417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FFC5A-7CB0-52CE-96E9-AF586C018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A839F-8312-480E-8EBE-600519EAE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835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6E58A5-4A04-050D-09F6-4F3F1BA321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288F6C-515D-A6B5-9669-F2116A595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75A2F-790F-74C5-3ADE-440606AC9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0EDF6-C3AA-8596-0540-3F8741A52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CC825-1862-0986-6223-273B779E1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910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A5AF4-F82C-C8AB-1292-98E76A3B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B8337-0358-4919-88B7-B23E80DEB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A00E7-D6DC-EBB1-1F09-8B74722F0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A762B-31DD-FB42-5A08-F5B2C244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B89E2-742B-7C20-B2C1-C8ABF926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356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29434-6BE6-B1AD-E407-5471A5502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22C40-E9A0-15B7-A3A1-9037E7562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352BA-5901-1AD2-ED98-8CC724A9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74E66-1BBF-EFC6-C65A-1C8A27B7C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519CE-B091-1AA7-578A-CE9EA9B7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305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75202-B8E1-FC69-B891-7ACFF696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BEC94-D247-E259-68E6-395FE3C829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15A46-812A-5A11-FD87-8994EC1DC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34127-75F6-BA02-5F94-971041A95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5229A-5A4E-5FE5-DD27-222827DD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97AE0-6B7C-CBFA-A7D3-01805A84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892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E9013-D19A-ACE9-78A7-F5F52B035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D5D39-28A6-FA17-DF0A-38147FA9C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4821D-0F0A-3F7A-1A4E-9E94EC608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019D9D-074B-FDF1-FDA7-9A41347FC8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7D30B0-B905-1A31-4738-AC7E821BC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6B6231-9B05-6DFD-CD0F-89BDA693E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687D82-7354-6068-0F78-6B91E869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6515C-90F2-04C5-7274-506F6F21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455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474C-D8A9-DF43-B521-1DF3865C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A8170A-D2FE-9251-CD5F-EF002637A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1D076-D588-2F0F-75FA-B83ACD18C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1BAE0-9A16-06A7-1AF9-73D317D5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200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15262-903B-F988-D88C-A9F77148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DDCFEE-3B91-BB25-00BA-100B4091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0E74E-41E2-DFEB-0013-30D79C85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262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B161-BBFB-AD63-56D9-DD1EE877D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84A98-70CB-C8BF-2202-97E7EE64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6DE19-4ADD-3DA9-FE27-FC9976EE8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16DBB-CFC5-FE78-50B3-54458FC8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22F83-ADA8-12A5-AF8B-B202470D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D6D7D-CCDB-CA87-C534-F7F1DD13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016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617A-F832-4923-D7B5-083F0DDF8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846A61-D963-EA81-58B1-9CC7776DB1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F14180-D6A0-7CFA-1440-F23AF12DF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8B10E-2227-689A-5F3D-41B3FD3A0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5DC5A-664D-C04C-ACF8-FDAAC725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FCAB2-E51E-0AE4-7904-E271E157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731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069ED1-7E86-4B1B-60E9-C48D2ADDC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5CEA2-517C-CCFB-A972-826DC2181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D90A3-DA52-7E95-3DC1-4FD1FB72B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1758B-4F96-4C93-AEEE-C44FF80511D3}" type="datetimeFigureOut">
              <a:rPr lang="en-NZ" smtClean="0"/>
              <a:t>4/09/2023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32464-FD9F-9B40-E5A5-D1D746CEE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A9C97-A92B-67F5-897C-1D22EE396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3D95-694A-4962-94EE-B5D17778A2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805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F1795BDF-9DF2-FB49-5EAA-C3CA7799A365}"/>
              </a:ext>
            </a:extLst>
          </p:cNvPr>
          <p:cNvSpPr/>
          <p:nvPr/>
        </p:nvSpPr>
        <p:spPr>
          <a:xfrm>
            <a:off x="5603780" y="5219960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8A91D71-261A-A5FF-7BE1-414EB6D2FC0F}"/>
              </a:ext>
            </a:extLst>
          </p:cNvPr>
          <p:cNvSpPr/>
          <p:nvPr/>
        </p:nvSpPr>
        <p:spPr>
          <a:xfrm>
            <a:off x="5603780" y="671850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1C2EBF8-7A26-22B0-D86B-A86B7B80D233}"/>
              </a:ext>
            </a:extLst>
          </p:cNvPr>
          <p:cNvSpPr/>
          <p:nvPr/>
        </p:nvSpPr>
        <p:spPr>
          <a:xfrm>
            <a:off x="7878237" y="2953505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BDF8479-D69F-7BC7-CB83-95EE9EB1985C}"/>
              </a:ext>
            </a:extLst>
          </p:cNvPr>
          <p:cNvSpPr/>
          <p:nvPr/>
        </p:nvSpPr>
        <p:spPr>
          <a:xfrm>
            <a:off x="3329324" y="2953505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3649A1A-3836-F770-9234-646CC87AFA20}"/>
              </a:ext>
            </a:extLst>
          </p:cNvPr>
          <p:cNvSpPr/>
          <p:nvPr/>
        </p:nvSpPr>
        <p:spPr>
          <a:xfrm>
            <a:off x="7585140" y="1782768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40A2C47-9733-6D41-3189-922543938F7C}"/>
              </a:ext>
            </a:extLst>
          </p:cNvPr>
          <p:cNvSpPr/>
          <p:nvPr/>
        </p:nvSpPr>
        <p:spPr>
          <a:xfrm>
            <a:off x="6778456" y="970657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0FA43D0-B139-24BC-CF9C-62CBF89B81C5}"/>
              </a:ext>
            </a:extLst>
          </p:cNvPr>
          <p:cNvSpPr/>
          <p:nvPr/>
        </p:nvSpPr>
        <p:spPr>
          <a:xfrm>
            <a:off x="7548455" y="4054319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81D76F9-2C45-C0B1-8681-308E029EC194}"/>
              </a:ext>
            </a:extLst>
          </p:cNvPr>
          <p:cNvSpPr/>
          <p:nvPr/>
        </p:nvSpPr>
        <p:spPr>
          <a:xfrm>
            <a:off x="6705087" y="4886625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31DB6CF-D57C-7F4D-CCA1-B3888ED87137}"/>
              </a:ext>
            </a:extLst>
          </p:cNvPr>
          <p:cNvSpPr/>
          <p:nvPr/>
        </p:nvSpPr>
        <p:spPr>
          <a:xfrm>
            <a:off x="4429104" y="4886625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444C8F2-E24F-A160-55F3-8964681B8726}"/>
              </a:ext>
            </a:extLst>
          </p:cNvPr>
          <p:cNvSpPr/>
          <p:nvPr/>
        </p:nvSpPr>
        <p:spPr>
          <a:xfrm>
            <a:off x="3667086" y="4054319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3DCBB41-6F0D-BEF7-A21F-D0DB8F38295A}"/>
              </a:ext>
            </a:extLst>
          </p:cNvPr>
          <p:cNvSpPr/>
          <p:nvPr/>
        </p:nvSpPr>
        <p:spPr>
          <a:xfrm>
            <a:off x="3649828" y="1782768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1E2A21-E2BF-C00F-2204-BA12FC176B59}"/>
              </a:ext>
            </a:extLst>
          </p:cNvPr>
          <p:cNvSpPr/>
          <p:nvPr/>
        </p:nvSpPr>
        <p:spPr>
          <a:xfrm>
            <a:off x="4429104" y="965605"/>
            <a:ext cx="972000" cy="972000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8" name="Graphic 17" descr="Arrow circle outline">
            <a:extLst>
              <a:ext uri="{FF2B5EF4-FFF2-40B4-BE49-F238E27FC236}">
                <a16:creationId xmlns:a16="http://schemas.microsoft.com/office/drawing/2014/main" id="{B8E98DCE-8050-3F13-8ED5-B50C11532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8450" y="1618575"/>
            <a:ext cx="3664440" cy="366444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94917BF-FA0F-732A-CD8B-D6729E3E6920}"/>
              </a:ext>
            </a:extLst>
          </p:cNvPr>
          <p:cNvSpPr txBox="1"/>
          <p:nvPr/>
        </p:nvSpPr>
        <p:spPr>
          <a:xfrm>
            <a:off x="5152653" y="235454"/>
            <a:ext cx="2037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1. Collect and use waste.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C4ADEA-0A7F-75A7-EDE9-C42B9468A982}"/>
              </a:ext>
            </a:extLst>
          </p:cNvPr>
          <p:cNvSpPr txBox="1"/>
          <p:nvPr/>
        </p:nvSpPr>
        <p:spPr>
          <a:xfrm>
            <a:off x="7836248" y="742151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2. Maximise atom circulation.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CE0956-ABDB-DDF1-6EA2-FEADC57EFFB2}"/>
              </a:ext>
            </a:extLst>
          </p:cNvPr>
          <p:cNvSpPr txBox="1"/>
          <p:nvPr/>
        </p:nvSpPr>
        <p:spPr>
          <a:xfrm>
            <a:off x="8751317" y="1781418"/>
            <a:ext cx="1721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3. Optimise resource efficiency.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EE22713-F1E5-8CE5-2F21-1AAC191E095D}"/>
              </a:ext>
            </a:extLst>
          </p:cNvPr>
          <p:cNvSpPr txBox="1"/>
          <p:nvPr/>
        </p:nvSpPr>
        <p:spPr>
          <a:xfrm>
            <a:off x="8980735" y="3146907"/>
            <a:ext cx="1721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4. Strive for energy persistence.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10EA1B-C9B8-B379-A54A-129658C904D7}"/>
              </a:ext>
            </a:extLst>
          </p:cNvPr>
          <p:cNvSpPr txBox="1"/>
          <p:nvPr/>
        </p:nvSpPr>
        <p:spPr>
          <a:xfrm>
            <a:off x="8688989" y="4441977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5. Enhance process efficiency.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D07A50-065D-0749-FDD2-A066920B1F23}"/>
              </a:ext>
            </a:extLst>
          </p:cNvPr>
          <p:cNvSpPr txBox="1"/>
          <p:nvPr/>
        </p:nvSpPr>
        <p:spPr>
          <a:xfrm>
            <a:off x="7795140" y="5690685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6. No out-of-plant toxicity. </a:t>
            </a:r>
          </a:p>
        </p:txBody>
      </p:sp>
      <p:pic>
        <p:nvPicPr>
          <p:cNvPr id="32" name="Graphic 31" descr="Rainforest outline">
            <a:extLst>
              <a:ext uri="{FF2B5EF4-FFF2-40B4-BE49-F238E27FC236}">
                <a16:creationId xmlns:a16="http://schemas.microsoft.com/office/drawing/2014/main" id="{0CB93214-67A4-2221-9953-0347AFC22C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98275" y="5054564"/>
            <a:ext cx="636121" cy="63612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09868C2-9D57-2044-6FE5-D5E65E661112}"/>
              </a:ext>
            </a:extLst>
          </p:cNvPr>
          <p:cNvSpPr txBox="1"/>
          <p:nvPr/>
        </p:nvSpPr>
        <p:spPr>
          <a:xfrm>
            <a:off x="5068045" y="6314769"/>
            <a:ext cx="204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7. Target optimal design. </a:t>
            </a:r>
          </a:p>
        </p:txBody>
      </p:sp>
      <p:pic>
        <p:nvPicPr>
          <p:cNvPr id="35" name="Graphic 34" descr="Illustrator outline">
            <a:extLst>
              <a:ext uri="{FF2B5EF4-FFF2-40B4-BE49-F238E27FC236}">
                <a16:creationId xmlns:a16="http://schemas.microsoft.com/office/drawing/2014/main" id="{A37AA0BA-4999-2D09-0407-2CDD36C217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65929" y="5401199"/>
            <a:ext cx="647700" cy="6477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CDA57B7-CC59-F163-0A29-4CC6A5A33A51}"/>
              </a:ext>
            </a:extLst>
          </p:cNvPr>
          <p:cNvSpPr txBox="1"/>
          <p:nvPr/>
        </p:nvSpPr>
        <p:spPr>
          <a:xfrm>
            <a:off x="3183841" y="563621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8. Assess sustainability. </a:t>
            </a:r>
          </a:p>
        </p:txBody>
      </p:sp>
      <p:pic>
        <p:nvPicPr>
          <p:cNvPr id="38" name="Graphic 37" descr="Sustainability outline">
            <a:extLst>
              <a:ext uri="{FF2B5EF4-FFF2-40B4-BE49-F238E27FC236}">
                <a16:creationId xmlns:a16="http://schemas.microsoft.com/office/drawing/2014/main" id="{F2B628B8-2252-93FB-E9A9-E9514C118F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10304" y="5081085"/>
            <a:ext cx="609600" cy="60960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1EE4A3A7-ACA1-F4CD-2B6F-2A9C441DD914}"/>
              </a:ext>
            </a:extLst>
          </p:cNvPr>
          <p:cNvSpPr txBox="1"/>
          <p:nvPr/>
        </p:nvSpPr>
        <p:spPr>
          <a:xfrm>
            <a:off x="2089245" y="4477851"/>
            <a:ext cx="1457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9. Apply ladder of circularity.</a:t>
            </a:r>
          </a:p>
        </p:txBody>
      </p:sp>
      <p:pic>
        <p:nvPicPr>
          <p:cNvPr id="1028" name="Picture 4" descr="Ladder Icon #258021 - Free Icons Library">
            <a:extLst>
              <a:ext uri="{FF2B5EF4-FFF2-40B4-BE49-F238E27FC236}">
                <a16:creationId xmlns:a16="http://schemas.microsoft.com/office/drawing/2014/main" id="{EFAB3481-A694-E26D-00CC-A4319BE53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02" y="4245867"/>
            <a:ext cx="715421" cy="7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E3241F0C-BE68-DC64-07BB-13564EC6FFBF}"/>
              </a:ext>
            </a:extLst>
          </p:cNvPr>
          <p:cNvSpPr txBox="1"/>
          <p:nvPr/>
        </p:nvSpPr>
        <p:spPr>
          <a:xfrm>
            <a:off x="1649977" y="3150564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10. Sell service, not product.</a:t>
            </a:r>
          </a:p>
        </p:txBody>
      </p:sp>
      <p:pic>
        <p:nvPicPr>
          <p:cNvPr id="42" name="Graphic 41" descr="User outline">
            <a:extLst>
              <a:ext uri="{FF2B5EF4-FFF2-40B4-BE49-F238E27FC236}">
                <a16:creationId xmlns:a16="http://schemas.microsoft.com/office/drawing/2014/main" id="{39C2C105-2553-4E96-1BAC-D18F7728BF1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505386" y="3105985"/>
            <a:ext cx="609600" cy="60960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9DCAF4F6-7319-1A32-430C-A54D06A7C47B}"/>
              </a:ext>
            </a:extLst>
          </p:cNvPr>
          <p:cNvSpPr txBox="1"/>
          <p:nvPr/>
        </p:nvSpPr>
        <p:spPr>
          <a:xfrm>
            <a:off x="1923152" y="185929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11. Reject lock-in. </a:t>
            </a:r>
          </a:p>
        </p:txBody>
      </p:sp>
      <p:pic>
        <p:nvPicPr>
          <p:cNvPr id="45" name="Graphic 44" descr="Lock outline">
            <a:extLst>
              <a:ext uri="{FF2B5EF4-FFF2-40B4-BE49-F238E27FC236}">
                <a16:creationId xmlns:a16="http://schemas.microsoft.com/office/drawing/2014/main" id="{FEFAE2E7-17E4-612B-79C5-D8A8270771B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755581" y="1886048"/>
            <a:ext cx="718809" cy="718809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C698B91-106D-2729-E9F1-CE1499C414AC}"/>
              </a:ext>
            </a:extLst>
          </p:cNvPr>
          <p:cNvSpPr txBox="1"/>
          <p:nvPr/>
        </p:nvSpPr>
        <p:spPr>
          <a:xfrm>
            <a:off x="2096328" y="751649"/>
            <a:ext cx="2513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400" b="1" dirty="0"/>
              <a:t>12. Unify industry and provide coherent policy framework. </a:t>
            </a:r>
          </a:p>
        </p:txBody>
      </p:sp>
      <p:pic>
        <p:nvPicPr>
          <p:cNvPr id="48" name="Graphic 47" descr="Handshake outline">
            <a:extLst>
              <a:ext uri="{FF2B5EF4-FFF2-40B4-BE49-F238E27FC236}">
                <a16:creationId xmlns:a16="http://schemas.microsoft.com/office/drawing/2014/main" id="{FF5CDF80-62DE-8674-86E0-768E001F00A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524195" y="1105299"/>
            <a:ext cx="774829" cy="774829"/>
          </a:xfrm>
          <a:prstGeom prst="rect">
            <a:avLst/>
          </a:prstGeom>
        </p:spPr>
      </p:pic>
      <p:pic>
        <p:nvPicPr>
          <p:cNvPr id="50" name="Graphic 49" descr="Garbage outline">
            <a:extLst>
              <a:ext uri="{FF2B5EF4-FFF2-40B4-BE49-F238E27FC236}">
                <a16:creationId xmlns:a16="http://schemas.microsoft.com/office/drawing/2014/main" id="{3C7BD312-7944-1E83-7D7E-C1FBA29A4B5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780217" y="856389"/>
            <a:ext cx="619125" cy="619125"/>
          </a:xfrm>
          <a:prstGeom prst="rect">
            <a:avLst/>
          </a:prstGeom>
        </p:spPr>
      </p:pic>
      <p:pic>
        <p:nvPicPr>
          <p:cNvPr id="52" name="Graphic 51" descr="Atom outline">
            <a:extLst>
              <a:ext uri="{FF2B5EF4-FFF2-40B4-BE49-F238E27FC236}">
                <a16:creationId xmlns:a16="http://schemas.microsoft.com/office/drawing/2014/main" id="{57DD8E97-5A5D-816F-D108-6E5CABAAAE0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898275" y="1076012"/>
            <a:ext cx="760542" cy="760542"/>
          </a:xfrm>
          <a:prstGeom prst="rect">
            <a:avLst/>
          </a:prstGeom>
        </p:spPr>
      </p:pic>
      <p:pic>
        <p:nvPicPr>
          <p:cNvPr id="54" name="Graphic 53" descr="Full battery outline">
            <a:extLst>
              <a:ext uri="{FF2B5EF4-FFF2-40B4-BE49-F238E27FC236}">
                <a16:creationId xmlns:a16="http://schemas.microsoft.com/office/drawing/2014/main" id="{1011CA1F-DFAC-EBBB-0E02-6FC4F74E57F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8063388" y="3105985"/>
            <a:ext cx="656351" cy="656351"/>
          </a:xfrm>
          <a:prstGeom prst="rect">
            <a:avLst/>
          </a:prstGeom>
        </p:spPr>
      </p:pic>
      <p:pic>
        <p:nvPicPr>
          <p:cNvPr id="56" name="Graphic 55" descr="Lightbulb and gear outline">
            <a:extLst>
              <a:ext uri="{FF2B5EF4-FFF2-40B4-BE49-F238E27FC236}">
                <a16:creationId xmlns:a16="http://schemas.microsoft.com/office/drawing/2014/main" id="{35947337-E882-AC60-BE24-9F52FAAF771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713796" y="4218730"/>
            <a:ext cx="647700" cy="647700"/>
          </a:xfrm>
          <a:prstGeom prst="rect">
            <a:avLst/>
          </a:prstGeom>
        </p:spPr>
      </p:pic>
      <p:pic>
        <p:nvPicPr>
          <p:cNvPr id="1032" name="Picture 8" descr="Ecology Icon 2023056">
            <a:extLst>
              <a:ext uri="{FF2B5EF4-FFF2-40B4-BE49-F238E27FC236}">
                <a16:creationId xmlns:a16="http://schemas.microsoft.com/office/drawing/2014/main" id="{503C9FE2-1C10-F90A-8EE2-F263DB8C3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527" y="1769778"/>
            <a:ext cx="1069721" cy="1069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71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Stadelmann</dc:creator>
  <cp:lastModifiedBy>Bianca Stadelmann</cp:lastModifiedBy>
  <cp:revision>1</cp:revision>
  <dcterms:created xsi:type="dcterms:W3CDTF">2023-09-04T12:13:10Z</dcterms:created>
  <dcterms:modified xsi:type="dcterms:W3CDTF">2023-09-04T13:26:46Z</dcterms:modified>
</cp:coreProperties>
</file>