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F3F"/>
    <a:srgbClr val="FFA7A7"/>
    <a:srgbClr val="BDF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E64-4C26-47A6-A221-E0975A99D444}" type="datetimeFigureOut">
              <a:rPr lang="es-ES" smtClean="0"/>
              <a:t>09/01/2019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E135-7899-415F-A405-A34C082C0A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330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E64-4C26-47A6-A221-E0975A99D444}" type="datetimeFigureOut">
              <a:rPr lang="es-ES" smtClean="0"/>
              <a:t>09/01/2019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E135-7899-415F-A405-A34C082C0A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003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E64-4C26-47A6-A221-E0975A99D444}" type="datetimeFigureOut">
              <a:rPr lang="es-ES" smtClean="0"/>
              <a:t>09/01/2019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E135-7899-415F-A405-A34C082C0A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277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E64-4C26-47A6-A221-E0975A99D444}" type="datetimeFigureOut">
              <a:rPr lang="es-ES" smtClean="0"/>
              <a:t>09/01/2019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E135-7899-415F-A405-A34C082C0A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512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E64-4C26-47A6-A221-E0975A99D444}" type="datetimeFigureOut">
              <a:rPr lang="es-ES" smtClean="0"/>
              <a:t>09/01/2019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E135-7899-415F-A405-A34C082C0A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17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E64-4C26-47A6-A221-E0975A99D444}" type="datetimeFigureOut">
              <a:rPr lang="es-ES" smtClean="0"/>
              <a:t>09/01/2019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E135-7899-415F-A405-A34C082C0A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229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E64-4C26-47A6-A221-E0975A99D444}" type="datetimeFigureOut">
              <a:rPr lang="es-ES" smtClean="0"/>
              <a:t>09/01/2019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E135-7899-415F-A405-A34C082C0A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640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E64-4C26-47A6-A221-E0975A99D444}" type="datetimeFigureOut">
              <a:rPr lang="es-ES" smtClean="0"/>
              <a:t>09/01/2019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E135-7899-415F-A405-A34C082C0A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21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E64-4C26-47A6-A221-E0975A99D444}" type="datetimeFigureOut">
              <a:rPr lang="es-ES" smtClean="0"/>
              <a:t>09/01/2019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E135-7899-415F-A405-A34C082C0A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8803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E64-4C26-47A6-A221-E0975A99D444}" type="datetimeFigureOut">
              <a:rPr lang="es-ES" smtClean="0"/>
              <a:t>09/01/2019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E135-7899-415F-A405-A34C082C0A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423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E64-4C26-47A6-A221-E0975A99D444}" type="datetimeFigureOut">
              <a:rPr lang="es-ES" smtClean="0"/>
              <a:t>09/01/2019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E135-7899-415F-A405-A34C082C0A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567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20182E64-4C26-47A6-A221-E0975A99D444}" type="datetimeFigureOut">
              <a:rPr lang="es-ES" smtClean="0"/>
              <a:pPr/>
              <a:t>09/01/2019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1B3E135-7899-415F-A405-A34C082C0AA0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733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lecha doblada hacia arriba 15"/>
          <p:cNvSpPr/>
          <p:nvPr/>
        </p:nvSpPr>
        <p:spPr>
          <a:xfrm rot="16200000" flipH="1">
            <a:off x="9742135" y="4512067"/>
            <a:ext cx="1586045" cy="608631"/>
          </a:xfrm>
          <a:prstGeom prst="bentUpArrow">
            <a:avLst>
              <a:gd name="adj1" fmla="val 26613"/>
              <a:gd name="adj2" fmla="val 14603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" panose="020B0604020202020204" pitchFamily="34" charset="0"/>
            </a:endParaRPr>
          </a:p>
        </p:txBody>
      </p:sp>
      <p:sp>
        <p:nvSpPr>
          <p:cNvPr id="17" name="Flecha doblada hacia arriba 16"/>
          <p:cNvSpPr/>
          <p:nvPr/>
        </p:nvSpPr>
        <p:spPr>
          <a:xfrm flipH="1">
            <a:off x="1142999" y="3811937"/>
            <a:ext cx="9696474" cy="1797468"/>
          </a:xfrm>
          <a:prstGeom prst="bentUpArrow">
            <a:avLst>
              <a:gd name="adj1" fmla="val 8595"/>
              <a:gd name="adj2" fmla="val 14480"/>
              <a:gd name="adj3" fmla="val 206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492339" y="4821772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>
                <a:latin typeface="Arial" panose="020B0604020202020204" pitchFamily="34" charset="0"/>
              </a:rPr>
              <a:t>En el futuro…</a:t>
            </a:r>
            <a:endParaRPr lang="es-ES" sz="1200" dirty="0">
              <a:latin typeface="Arial" panose="020B0604020202020204" pitchFamily="34" charset="0"/>
            </a:endParaRPr>
          </a:p>
        </p:txBody>
      </p:sp>
      <p:sp>
        <p:nvSpPr>
          <p:cNvPr id="20" name="Forma libre 19"/>
          <p:cNvSpPr/>
          <p:nvPr/>
        </p:nvSpPr>
        <p:spPr>
          <a:xfrm>
            <a:off x="107018" y="1183903"/>
            <a:ext cx="2290129" cy="2114672"/>
          </a:xfrm>
          <a:custGeom>
            <a:avLst/>
            <a:gdLst>
              <a:gd name="connsiteX0" fmla="*/ 0 w 1817918"/>
              <a:gd name="connsiteY0" fmla="*/ 181792 h 2884681"/>
              <a:gd name="connsiteX1" fmla="*/ 181792 w 1817918"/>
              <a:gd name="connsiteY1" fmla="*/ 0 h 2884681"/>
              <a:gd name="connsiteX2" fmla="*/ 1636126 w 1817918"/>
              <a:gd name="connsiteY2" fmla="*/ 0 h 2884681"/>
              <a:gd name="connsiteX3" fmla="*/ 1817918 w 1817918"/>
              <a:gd name="connsiteY3" fmla="*/ 181792 h 2884681"/>
              <a:gd name="connsiteX4" fmla="*/ 1817918 w 1817918"/>
              <a:gd name="connsiteY4" fmla="*/ 2702889 h 2884681"/>
              <a:gd name="connsiteX5" fmla="*/ 1636126 w 1817918"/>
              <a:gd name="connsiteY5" fmla="*/ 2884681 h 2884681"/>
              <a:gd name="connsiteX6" fmla="*/ 181792 w 1817918"/>
              <a:gd name="connsiteY6" fmla="*/ 2884681 h 2884681"/>
              <a:gd name="connsiteX7" fmla="*/ 0 w 1817918"/>
              <a:gd name="connsiteY7" fmla="*/ 2702889 h 2884681"/>
              <a:gd name="connsiteX8" fmla="*/ 0 w 1817918"/>
              <a:gd name="connsiteY8" fmla="*/ 181792 h 288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918" h="2884681">
                <a:moveTo>
                  <a:pt x="0" y="181792"/>
                </a:moveTo>
                <a:cubicBezTo>
                  <a:pt x="0" y="81391"/>
                  <a:pt x="81391" y="0"/>
                  <a:pt x="181792" y="0"/>
                </a:cubicBezTo>
                <a:lnTo>
                  <a:pt x="1636126" y="0"/>
                </a:lnTo>
                <a:cubicBezTo>
                  <a:pt x="1736527" y="0"/>
                  <a:pt x="1817918" y="81391"/>
                  <a:pt x="1817918" y="181792"/>
                </a:cubicBezTo>
                <a:lnTo>
                  <a:pt x="1817918" y="2702889"/>
                </a:lnTo>
                <a:cubicBezTo>
                  <a:pt x="1817918" y="2803290"/>
                  <a:pt x="1736527" y="2884681"/>
                  <a:pt x="1636126" y="2884681"/>
                </a:cubicBezTo>
                <a:lnTo>
                  <a:pt x="181792" y="2884681"/>
                </a:lnTo>
                <a:cubicBezTo>
                  <a:pt x="81391" y="2884681"/>
                  <a:pt x="0" y="2803290"/>
                  <a:pt x="0" y="2702889"/>
                </a:cubicBezTo>
                <a:lnTo>
                  <a:pt x="0" y="181792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2202184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kern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Evaluación del contexto</a:t>
            </a:r>
            <a:endParaRPr lang="es-ES" sz="16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orma libre 20"/>
          <p:cNvSpPr/>
          <p:nvPr/>
        </p:nvSpPr>
        <p:spPr>
          <a:xfrm>
            <a:off x="254607" y="2152841"/>
            <a:ext cx="2271915" cy="1452508"/>
          </a:xfrm>
          <a:custGeom>
            <a:avLst/>
            <a:gdLst>
              <a:gd name="connsiteX0" fmla="*/ 0 w 2186283"/>
              <a:gd name="connsiteY0" fmla="*/ 218628 h 2446811"/>
              <a:gd name="connsiteX1" fmla="*/ 218628 w 2186283"/>
              <a:gd name="connsiteY1" fmla="*/ 0 h 2446811"/>
              <a:gd name="connsiteX2" fmla="*/ 1967655 w 2186283"/>
              <a:gd name="connsiteY2" fmla="*/ 0 h 2446811"/>
              <a:gd name="connsiteX3" fmla="*/ 2186283 w 2186283"/>
              <a:gd name="connsiteY3" fmla="*/ 218628 h 2446811"/>
              <a:gd name="connsiteX4" fmla="*/ 2186283 w 2186283"/>
              <a:gd name="connsiteY4" fmla="*/ 2228183 h 2446811"/>
              <a:gd name="connsiteX5" fmla="*/ 1967655 w 2186283"/>
              <a:gd name="connsiteY5" fmla="*/ 2446811 h 2446811"/>
              <a:gd name="connsiteX6" fmla="*/ 218628 w 2186283"/>
              <a:gd name="connsiteY6" fmla="*/ 2446811 h 2446811"/>
              <a:gd name="connsiteX7" fmla="*/ 0 w 2186283"/>
              <a:gd name="connsiteY7" fmla="*/ 2228183 h 2446811"/>
              <a:gd name="connsiteX8" fmla="*/ 0 w 2186283"/>
              <a:gd name="connsiteY8" fmla="*/ 218628 h 2446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86283" h="2446811">
                <a:moveTo>
                  <a:pt x="0" y="218628"/>
                </a:moveTo>
                <a:cubicBezTo>
                  <a:pt x="0" y="97883"/>
                  <a:pt x="97883" y="0"/>
                  <a:pt x="218628" y="0"/>
                </a:cubicBezTo>
                <a:lnTo>
                  <a:pt x="1967655" y="0"/>
                </a:lnTo>
                <a:cubicBezTo>
                  <a:pt x="2088400" y="0"/>
                  <a:pt x="2186283" y="97883"/>
                  <a:pt x="2186283" y="218628"/>
                </a:cubicBezTo>
                <a:lnTo>
                  <a:pt x="2186283" y="2228183"/>
                </a:lnTo>
                <a:cubicBezTo>
                  <a:pt x="2186283" y="2348928"/>
                  <a:pt x="2088400" y="2446811"/>
                  <a:pt x="1967655" y="2446811"/>
                </a:cubicBezTo>
                <a:lnTo>
                  <a:pt x="218628" y="2446811"/>
                </a:lnTo>
                <a:cubicBezTo>
                  <a:pt x="97883" y="2446811"/>
                  <a:pt x="0" y="2348928"/>
                  <a:pt x="0" y="2228183"/>
                </a:cubicBezTo>
                <a:lnTo>
                  <a:pt x="0" y="21862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26" tIns="177826" rIns="177826" bIns="177826" numCol="1" spcCol="1270" anchor="t" anchorCtr="0">
            <a:noAutofit/>
          </a:bodyPr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s-ES" sz="1200" dirty="0" smtClean="0">
                <a:latin typeface="Arial" panose="020B0604020202020204" pitchFamily="34" charset="0"/>
              </a:rPr>
              <a:t>Cuestionario </a:t>
            </a:r>
            <a:r>
              <a:rPr lang="es-ES" sz="1200" dirty="0">
                <a:latin typeface="Arial" panose="020B0604020202020204" pitchFamily="34" charset="0"/>
              </a:rPr>
              <a:t>Inicial sobre Conceptos Temporales (CICT</a:t>
            </a:r>
            <a:r>
              <a:rPr lang="es-ES" sz="1200" dirty="0" smtClean="0">
                <a:latin typeface="Arial" panose="020B0604020202020204" pitchFamily="34" charset="0"/>
              </a:rPr>
              <a:t>)</a:t>
            </a: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s-ES" sz="1200" kern="1200" dirty="0" smtClean="0">
                <a:latin typeface="Arial" panose="020B0604020202020204" pitchFamily="34" charset="0"/>
              </a:rPr>
              <a:t>Valoración de los recursos espaciales y materiales del centro y del aula</a:t>
            </a:r>
          </a:p>
        </p:txBody>
      </p:sp>
      <p:sp>
        <p:nvSpPr>
          <p:cNvPr id="22" name="Forma libre 21"/>
          <p:cNvSpPr/>
          <p:nvPr/>
        </p:nvSpPr>
        <p:spPr>
          <a:xfrm>
            <a:off x="3277755" y="1183903"/>
            <a:ext cx="2309217" cy="2106360"/>
          </a:xfrm>
          <a:custGeom>
            <a:avLst/>
            <a:gdLst>
              <a:gd name="connsiteX0" fmla="*/ 0 w 1817918"/>
              <a:gd name="connsiteY0" fmla="*/ 181792 h 2907463"/>
              <a:gd name="connsiteX1" fmla="*/ 181792 w 1817918"/>
              <a:gd name="connsiteY1" fmla="*/ 0 h 2907463"/>
              <a:gd name="connsiteX2" fmla="*/ 1636126 w 1817918"/>
              <a:gd name="connsiteY2" fmla="*/ 0 h 2907463"/>
              <a:gd name="connsiteX3" fmla="*/ 1817918 w 1817918"/>
              <a:gd name="connsiteY3" fmla="*/ 181792 h 2907463"/>
              <a:gd name="connsiteX4" fmla="*/ 1817918 w 1817918"/>
              <a:gd name="connsiteY4" fmla="*/ 2725671 h 2907463"/>
              <a:gd name="connsiteX5" fmla="*/ 1636126 w 1817918"/>
              <a:gd name="connsiteY5" fmla="*/ 2907463 h 2907463"/>
              <a:gd name="connsiteX6" fmla="*/ 181792 w 1817918"/>
              <a:gd name="connsiteY6" fmla="*/ 2907463 h 2907463"/>
              <a:gd name="connsiteX7" fmla="*/ 0 w 1817918"/>
              <a:gd name="connsiteY7" fmla="*/ 2725671 h 2907463"/>
              <a:gd name="connsiteX8" fmla="*/ 0 w 1817918"/>
              <a:gd name="connsiteY8" fmla="*/ 181792 h 2907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918" h="2907463">
                <a:moveTo>
                  <a:pt x="0" y="181792"/>
                </a:moveTo>
                <a:cubicBezTo>
                  <a:pt x="0" y="81391"/>
                  <a:pt x="81391" y="0"/>
                  <a:pt x="181792" y="0"/>
                </a:cubicBezTo>
                <a:lnTo>
                  <a:pt x="1636126" y="0"/>
                </a:lnTo>
                <a:cubicBezTo>
                  <a:pt x="1736527" y="0"/>
                  <a:pt x="1817918" y="81391"/>
                  <a:pt x="1817918" y="181792"/>
                </a:cubicBezTo>
                <a:lnTo>
                  <a:pt x="1817918" y="2725671"/>
                </a:lnTo>
                <a:cubicBezTo>
                  <a:pt x="1817918" y="2826072"/>
                  <a:pt x="1736527" y="2907463"/>
                  <a:pt x="1636126" y="2907463"/>
                </a:cubicBezTo>
                <a:lnTo>
                  <a:pt x="181792" y="2907463"/>
                </a:lnTo>
                <a:cubicBezTo>
                  <a:pt x="81391" y="2907463"/>
                  <a:pt x="0" y="2826072"/>
                  <a:pt x="0" y="2725671"/>
                </a:cubicBezTo>
                <a:lnTo>
                  <a:pt x="0" y="181792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465231"/>
              <a:satOff val="-15989"/>
              <a:lumOff val="588"/>
              <a:alphaOff val="0"/>
            </a:schemeClr>
          </a:fillRef>
          <a:effectRef idx="2">
            <a:schemeClr val="accent4">
              <a:hueOff val="3465231"/>
              <a:satOff val="-15989"/>
              <a:lumOff val="58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2218974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</a:t>
            </a:r>
            <a:r>
              <a:rPr lang="es-ES" sz="16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aluación de la entrada</a:t>
            </a:r>
            <a:endParaRPr lang="es-ES" sz="16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orma libre 22"/>
          <p:cNvSpPr/>
          <p:nvPr/>
        </p:nvSpPr>
        <p:spPr>
          <a:xfrm>
            <a:off x="3377259" y="2151945"/>
            <a:ext cx="2318764" cy="1296649"/>
          </a:xfrm>
          <a:custGeom>
            <a:avLst/>
            <a:gdLst>
              <a:gd name="connsiteX0" fmla="*/ 0 w 1817918"/>
              <a:gd name="connsiteY0" fmla="*/ 166618 h 1666179"/>
              <a:gd name="connsiteX1" fmla="*/ 166618 w 1817918"/>
              <a:gd name="connsiteY1" fmla="*/ 0 h 1666179"/>
              <a:gd name="connsiteX2" fmla="*/ 1651300 w 1817918"/>
              <a:gd name="connsiteY2" fmla="*/ 0 h 1666179"/>
              <a:gd name="connsiteX3" fmla="*/ 1817918 w 1817918"/>
              <a:gd name="connsiteY3" fmla="*/ 166618 h 1666179"/>
              <a:gd name="connsiteX4" fmla="*/ 1817918 w 1817918"/>
              <a:gd name="connsiteY4" fmla="*/ 1499561 h 1666179"/>
              <a:gd name="connsiteX5" fmla="*/ 1651300 w 1817918"/>
              <a:gd name="connsiteY5" fmla="*/ 1666179 h 1666179"/>
              <a:gd name="connsiteX6" fmla="*/ 166618 w 1817918"/>
              <a:gd name="connsiteY6" fmla="*/ 1666179 h 1666179"/>
              <a:gd name="connsiteX7" fmla="*/ 0 w 1817918"/>
              <a:gd name="connsiteY7" fmla="*/ 1499561 h 1666179"/>
              <a:gd name="connsiteX8" fmla="*/ 0 w 1817918"/>
              <a:gd name="connsiteY8" fmla="*/ 166618 h 1666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918" h="1666179">
                <a:moveTo>
                  <a:pt x="0" y="166618"/>
                </a:moveTo>
                <a:cubicBezTo>
                  <a:pt x="0" y="74597"/>
                  <a:pt x="74597" y="0"/>
                  <a:pt x="166618" y="0"/>
                </a:cubicBezTo>
                <a:lnTo>
                  <a:pt x="1651300" y="0"/>
                </a:lnTo>
                <a:cubicBezTo>
                  <a:pt x="1743321" y="0"/>
                  <a:pt x="1817918" y="74597"/>
                  <a:pt x="1817918" y="166618"/>
                </a:cubicBezTo>
                <a:lnTo>
                  <a:pt x="1817918" y="1499561"/>
                </a:lnTo>
                <a:cubicBezTo>
                  <a:pt x="1817918" y="1591582"/>
                  <a:pt x="1743321" y="1666179"/>
                  <a:pt x="1651300" y="1666179"/>
                </a:cubicBezTo>
                <a:lnTo>
                  <a:pt x="166618" y="1666179"/>
                </a:lnTo>
                <a:cubicBezTo>
                  <a:pt x="74597" y="1666179"/>
                  <a:pt x="0" y="1591582"/>
                  <a:pt x="0" y="1499561"/>
                </a:cubicBezTo>
                <a:lnTo>
                  <a:pt x="0" y="166618"/>
                </a:lnTo>
                <a:close/>
              </a:path>
            </a:pathLst>
          </a:custGeom>
          <a:solidFill>
            <a:srgbClr val="BDFFBD">
              <a:alpha val="89804"/>
            </a:srgbClr>
          </a:solid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4">
              <a:hueOff val="3465231"/>
              <a:satOff val="-15989"/>
              <a:lumOff val="588"/>
              <a:alphaOff val="0"/>
            </a:schemeClr>
          </a:lnRef>
          <a:fillRef idx="1">
            <a:scrgbClr r="0" g="0" b="0"/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2593" tIns="162593" rIns="162593" bIns="162593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>
                <a:latin typeface="Arial" panose="020B0604020202020204" pitchFamily="34" charset="0"/>
              </a:rPr>
              <a:t>Diseño del programa con sus actividades adaptadas a los resultados de la evaluación del contexto y a las características y necesidades del alumnado</a:t>
            </a:r>
            <a:endParaRPr lang="es-ES" sz="1200" kern="1200" dirty="0">
              <a:latin typeface="Arial" panose="020B0604020202020204" pitchFamily="34" charset="0"/>
            </a:endParaRPr>
          </a:p>
        </p:txBody>
      </p:sp>
      <p:sp>
        <p:nvSpPr>
          <p:cNvPr id="24" name="Forma libre 23"/>
          <p:cNvSpPr/>
          <p:nvPr/>
        </p:nvSpPr>
        <p:spPr>
          <a:xfrm>
            <a:off x="6499716" y="1183903"/>
            <a:ext cx="2316979" cy="2129462"/>
          </a:xfrm>
          <a:custGeom>
            <a:avLst/>
            <a:gdLst>
              <a:gd name="connsiteX0" fmla="*/ 0 w 1817918"/>
              <a:gd name="connsiteY0" fmla="*/ 181792 h 2921730"/>
              <a:gd name="connsiteX1" fmla="*/ 181792 w 1817918"/>
              <a:gd name="connsiteY1" fmla="*/ 0 h 2921730"/>
              <a:gd name="connsiteX2" fmla="*/ 1636126 w 1817918"/>
              <a:gd name="connsiteY2" fmla="*/ 0 h 2921730"/>
              <a:gd name="connsiteX3" fmla="*/ 1817918 w 1817918"/>
              <a:gd name="connsiteY3" fmla="*/ 181792 h 2921730"/>
              <a:gd name="connsiteX4" fmla="*/ 1817918 w 1817918"/>
              <a:gd name="connsiteY4" fmla="*/ 2739938 h 2921730"/>
              <a:gd name="connsiteX5" fmla="*/ 1636126 w 1817918"/>
              <a:gd name="connsiteY5" fmla="*/ 2921730 h 2921730"/>
              <a:gd name="connsiteX6" fmla="*/ 181792 w 1817918"/>
              <a:gd name="connsiteY6" fmla="*/ 2921730 h 2921730"/>
              <a:gd name="connsiteX7" fmla="*/ 0 w 1817918"/>
              <a:gd name="connsiteY7" fmla="*/ 2739938 h 2921730"/>
              <a:gd name="connsiteX8" fmla="*/ 0 w 1817918"/>
              <a:gd name="connsiteY8" fmla="*/ 181792 h 2921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918" h="2921730">
                <a:moveTo>
                  <a:pt x="0" y="181792"/>
                </a:moveTo>
                <a:cubicBezTo>
                  <a:pt x="0" y="81391"/>
                  <a:pt x="81391" y="0"/>
                  <a:pt x="181792" y="0"/>
                </a:cubicBezTo>
                <a:lnTo>
                  <a:pt x="1636126" y="0"/>
                </a:lnTo>
                <a:cubicBezTo>
                  <a:pt x="1736527" y="0"/>
                  <a:pt x="1817918" y="81391"/>
                  <a:pt x="1817918" y="181792"/>
                </a:cubicBezTo>
                <a:lnTo>
                  <a:pt x="1817918" y="2739938"/>
                </a:lnTo>
                <a:cubicBezTo>
                  <a:pt x="1817918" y="2840339"/>
                  <a:pt x="1736527" y="2921730"/>
                  <a:pt x="1636126" y="2921730"/>
                </a:cubicBezTo>
                <a:lnTo>
                  <a:pt x="181792" y="2921730"/>
                </a:lnTo>
                <a:cubicBezTo>
                  <a:pt x="81391" y="2921730"/>
                  <a:pt x="0" y="2840339"/>
                  <a:pt x="0" y="2739938"/>
                </a:cubicBezTo>
                <a:lnTo>
                  <a:pt x="0" y="181792"/>
                </a:lnTo>
                <a:close/>
              </a:path>
            </a:pathLst>
          </a:custGeom>
          <a:solidFill>
            <a:srgbClr val="FF3F3F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4">
              <a:hueOff val="6930461"/>
              <a:satOff val="-31979"/>
              <a:lumOff val="117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222948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kern="1200" dirty="0" smtClean="0">
              <a:latin typeface="Arial" panose="020B0604020202020204" pitchFamily="34" charset="0"/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latin typeface="Arial" panose="020B0604020202020204" pitchFamily="34" charset="0"/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kern="1200" dirty="0" smtClean="0">
              <a:latin typeface="Arial" panose="020B0604020202020204" pitchFamily="34" charset="0"/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kern="1200" dirty="0" smtClean="0">
                <a:latin typeface="Arial" panose="020B0604020202020204" pitchFamily="34" charset="0"/>
              </a:rPr>
              <a:t>Evaluación del proceso</a:t>
            </a:r>
            <a:endParaRPr lang="es-ES" sz="1600" b="1" kern="1200" dirty="0">
              <a:latin typeface="Arial" panose="020B0604020202020204" pitchFamily="34" charset="0"/>
            </a:endParaRPr>
          </a:p>
        </p:txBody>
      </p:sp>
      <p:sp>
        <p:nvSpPr>
          <p:cNvPr id="25" name="Forma libre 24"/>
          <p:cNvSpPr/>
          <p:nvPr/>
        </p:nvSpPr>
        <p:spPr>
          <a:xfrm>
            <a:off x="6697013" y="2414475"/>
            <a:ext cx="2345123" cy="2296196"/>
          </a:xfrm>
          <a:custGeom>
            <a:avLst/>
            <a:gdLst>
              <a:gd name="connsiteX0" fmla="*/ 0 w 2144016"/>
              <a:gd name="connsiteY0" fmla="*/ 214402 h 3202301"/>
              <a:gd name="connsiteX1" fmla="*/ 214402 w 2144016"/>
              <a:gd name="connsiteY1" fmla="*/ 0 h 3202301"/>
              <a:gd name="connsiteX2" fmla="*/ 1929614 w 2144016"/>
              <a:gd name="connsiteY2" fmla="*/ 0 h 3202301"/>
              <a:gd name="connsiteX3" fmla="*/ 2144016 w 2144016"/>
              <a:gd name="connsiteY3" fmla="*/ 214402 h 3202301"/>
              <a:gd name="connsiteX4" fmla="*/ 2144016 w 2144016"/>
              <a:gd name="connsiteY4" fmla="*/ 2987899 h 3202301"/>
              <a:gd name="connsiteX5" fmla="*/ 1929614 w 2144016"/>
              <a:gd name="connsiteY5" fmla="*/ 3202301 h 3202301"/>
              <a:gd name="connsiteX6" fmla="*/ 214402 w 2144016"/>
              <a:gd name="connsiteY6" fmla="*/ 3202301 h 3202301"/>
              <a:gd name="connsiteX7" fmla="*/ 0 w 2144016"/>
              <a:gd name="connsiteY7" fmla="*/ 2987899 h 3202301"/>
              <a:gd name="connsiteX8" fmla="*/ 0 w 2144016"/>
              <a:gd name="connsiteY8" fmla="*/ 214402 h 320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44016" h="3202301">
                <a:moveTo>
                  <a:pt x="0" y="214402"/>
                </a:moveTo>
                <a:cubicBezTo>
                  <a:pt x="0" y="95991"/>
                  <a:pt x="95991" y="0"/>
                  <a:pt x="214402" y="0"/>
                </a:cubicBezTo>
                <a:lnTo>
                  <a:pt x="1929614" y="0"/>
                </a:lnTo>
                <a:cubicBezTo>
                  <a:pt x="2048025" y="0"/>
                  <a:pt x="2144016" y="95991"/>
                  <a:pt x="2144016" y="214402"/>
                </a:cubicBezTo>
                <a:lnTo>
                  <a:pt x="2144016" y="2987899"/>
                </a:lnTo>
                <a:cubicBezTo>
                  <a:pt x="2144016" y="3106310"/>
                  <a:pt x="2048025" y="3202301"/>
                  <a:pt x="1929614" y="3202301"/>
                </a:cubicBezTo>
                <a:lnTo>
                  <a:pt x="214402" y="3202301"/>
                </a:lnTo>
                <a:cubicBezTo>
                  <a:pt x="95991" y="3202301"/>
                  <a:pt x="0" y="3106310"/>
                  <a:pt x="0" y="2987899"/>
                </a:cubicBezTo>
                <a:lnTo>
                  <a:pt x="0" y="214402"/>
                </a:lnTo>
                <a:close/>
              </a:path>
            </a:pathLst>
          </a:custGeom>
          <a:solidFill>
            <a:srgbClr val="FFA7A7">
              <a:alpha val="90000"/>
            </a:srgbClr>
          </a:solid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4">
              <a:hueOff val="6930461"/>
              <a:satOff val="-31979"/>
              <a:lumOff val="1177"/>
              <a:alphaOff val="0"/>
            </a:schemeClr>
          </a:lnRef>
          <a:fillRef idx="1">
            <a:scrgbClr r="0" g="0" b="0"/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6588" tIns="176588" rIns="176588" bIns="176588" numCol="1" spcCol="1270" anchor="t" anchorCtr="0">
            <a:noAutofit/>
          </a:bodyPr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s-ES" sz="1200" i="1" dirty="0" smtClean="0">
                <a:latin typeface="Arial" panose="020B0604020202020204" pitchFamily="34" charset="0"/>
              </a:rPr>
              <a:t>Evaluación inicial</a:t>
            </a:r>
            <a:r>
              <a:rPr lang="es-ES" sz="1200" dirty="0" smtClean="0">
                <a:latin typeface="Arial" panose="020B0604020202020204" pitchFamily="34" charset="0"/>
              </a:rPr>
              <a:t>:</a:t>
            </a:r>
          </a:p>
          <a:p>
            <a:pPr marL="1800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200" dirty="0" smtClean="0">
                <a:latin typeface="Arial" panose="020B0604020202020204" pitchFamily="34" charset="0"/>
              </a:rPr>
              <a:t>- Torbellino </a:t>
            </a:r>
            <a:r>
              <a:rPr lang="es-ES" sz="1200" dirty="0">
                <a:latin typeface="Arial" panose="020B0604020202020204" pitchFamily="34" charset="0"/>
              </a:rPr>
              <a:t>de </a:t>
            </a:r>
            <a:r>
              <a:rPr lang="es-ES" sz="1200" dirty="0" smtClean="0">
                <a:latin typeface="Arial" panose="020B0604020202020204" pitchFamily="34" charset="0"/>
              </a:rPr>
              <a:t>ideas</a:t>
            </a:r>
          </a:p>
          <a:p>
            <a:pPr marL="1800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200" dirty="0" smtClean="0">
                <a:latin typeface="Arial" panose="020B0604020202020204" pitchFamily="34" charset="0"/>
              </a:rPr>
              <a:t>   previas </a:t>
            </a:r>
            <a:r>
              <a:rPr lang="es-ES" sz="1200" dirty="0">
                <a:latin typeface="Arial" panose="020B0604020202020204" pitchFamily="34" charset="0"/>
              </a:rPr>
              <a:t>del </a:t>
            </a:r>
            <a:r>
              <a:rPr lang="es-ES" sz="1200" dirty="0" smtClean="0">
                <a:latin typeface="Arial" panose="020B0604020202020204" pitchFamily="34" charset="0"/>
              </a:rPr>
              <a:t>alumnado</a:t>
            </a:r>
            <a:endParaRPr lang="es-ES" sz="1200" kern="1200" dirty="0" smtClean="0">
              <a:latin typeface="Arial" panose="020B0604020202020204" pitchFamily="34" charset="0"/>
            </a:endParaRP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i="1" kern="1200" dirty="0" smtClean="0">
                <a:latin typeface="Arial" panose="020B0604020202020204" pitchFamily="34" charset="0"/>
              </a:rPr>
              <a:t>Evaluación continua</a:t>
            </a:r>
            <a:r>
              <a:rPr lang="es-ES" sz="1200" kern="1200" dirty="0" smtClean="0">
                <a:latin typeface="Arial" panose="020B0604020202020204" pitchFamily="34" charset="0"/>
              </a:rPr>
              <a:t>:</a:t>
            </a:r>
          </a:p>
          <a:p>
            <a:pPr marL="1800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200" dirty="0" smtClean="0">
                <a:latin typeface="Arial" panose="020B0604020202020204" pitchFamily="34" charset="0"/>
              </a:rPr>
              <a:t>- Dibujos, fichas, caretas</a:t>
            </a:r>
            <a:endParaRPr lang="es-ES" sz="1200" kern="1200" dirty="0" smtClean="0">
              <a:latin typeface="Arial" panose="020B0604020202020204" pitchFamily="34" charset="0"/>
            </a:endParaRPr>
          </a:p>
          <a:p>
            <a:pPr marL="1800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200" kern="1200" dirty="0" smtClean="0">
                <a:latin typeface="Arial" panose="020B0604020202020204" pitchFamily="34" charset="0"/>
              </a:rPr>
              <a:t>- Protocolo de observación</a:t>
            </a:r>
          </a:p>
          <a:p>
            <a:pPr marL="1800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200" kern="1200" dirty="0" smtClean="0">
                <a:latin typeface="Arial" panose="020B0604020202020204" pitchFamily="34" charset="0"/>
              </a:rPr>
              <a:t>   directa y sistemática</a:t>
            </a:r>
            <a:endParaRPr lang="es-ES" sz="1200" kern="1200" dirty="0">
              <a:latin typeface="Arial" panose="020B0604020202020204" pitchFamily="34" charset="0"/>
            </a:endParaRPr>
          </a:p>
          <a:p>
            <a:pPr marL="1800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200" dirty="0" smtClean="0">
                <a:latin typeface="Arial" panose="020B0604020202020204" pitchFamily="34" charset="0"/>
              </a:rPr>
              <a:t>- Notas de campo a través</a:t>
            </a:r>
          </a:p>
          <a:p>
            <a:pPr marL="1800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200" dirty="0" smtClean="0">
                <a:latin typeface="Arial" panose="020B0604020202020204" pitchFamily="34" charset="0"/>
              </a:rPr>
              <a:t>   de g</a:t>
            </a:r>
            <a:r>
              <a:rPr lang="es-ES" sz="1200" kern="1200" dirty="0" smtClean="0">
                <a:latin typeface="Arial" panose="020B0604020202020204" pitchFamily="34" charset="0"/>
              </a:rPr>
              <a:t>rabaciones de voz</a:t>
            </a:r>
            <a:endParaRPr lang="es-ES" sz="1200" dirty="0">
              <a:latin typeface="Arial" panose="020B0604020202020204" pitchFamily="34" charset="0"/>
            </a:endParaRPr>
          </a:p>
          <a:p>
            <a:pPr marL="285750" lvl="1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ES" sz="1200" i="1" kern="1200" dirty="0" smtClean="0">
                <a:latin typeface="Arial" panose="020B0604020202020204" pitchFamily="34" charset="0"/>
              </a:rPr>
              <a:t>Evaluación final</a:t>
            </a:r>
            <a:r>
              <a:rPr lang="es-ES" sz="1200" kern="1200" dirty="0" smtClean="0">
                <a:latin typeface="Arial" panose="020B0604020202020204" pitchFamily="34" charset="0"/>
              </a:rPr>
              <a:t>:</a:t>
            </a:r>
          </a:p>
          <a:p>
            <a:pPr marL="1800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200" dirty="0" smtClean="0">
                <a:latin typeface="Arial" panose="020B0604020202020204" pitchFamily="34" charset="0"/>
              </a:rPr>
              <a:t>- Murales</a:t>
            </a:r>
            <a:endParaRPr lang="es-ES" sz="1200" kern="1200" dirty="0" smtClean="0">
              <a:latin typeface="Arial" panose="020B0604020202020204" pitchFamily="34" charset="0"/>
            </a:endParaRPr>
          </a:p>
        </p:txBody>
      </p:sp>
      <p:sp>
        <p:nvSpPr>
          <p:cNvPr id="26" name="Forma libre 25"/>
          <p:cNvSpPr/>
          <p:nvPr/>
        </p:nvSpPr>
        <p:spPr>
          <a:xfrm>
            <a:off x="9703470" y="1183903"/>
            <a:ext cx="2317729" cy="2129462"/>
          </a:xfrm>
          <a:custGeom>
            <a:avLst/>
            <a:gdLst>
              <a:gd name="connsiteX0" fmla="*/ 0 w 1817918"/>
              <a:gd name="connsiteY0" fmla="*/ 181792 h 3108658"/>
              <a:gd name="connsiteX1" fmla="*/ 181792 w 1817918"/>
              <a:gd name="connsiteY1" fmla="*/ 0 h 3108658"/>
              <a:gd name="connsiteX2" fmla="*/ 1636126 w 1817918"/>
              <a:gd name="connsiteY2" fmla="*/ 0 h 3108658"/>
              <a:gd name="connsiteX3" fmla="*/ 1817918 w 1817918"/>
              <a:gd name="connsiteY3" fmla="*/ 181792 h 3108658"/>
              <a:gd name="connsiteX4" fmla="*/ 1817918 w 1817918"/>
              <a:gd name="connsiteY4" fmla="*/ 2926866 h 3108658"/>
              <a:gd name="connsiteX5" fmla="*/ 1636126 w 1817918"/>
              <a:gd name="connsiteY5" fmla="*/ 3108658 h 3108658"/>
              <a:gd name="connsiteX6" fmla="*/ 181792 w 1817918"/>
              <a:gd name="connsiteY6" fmla="*/ 3108658 h 3108658"/>
              <a:gd name="connsiteX7" fmla="*/ 0 w 1817918"/>
              <a:gd name="connsiteY7" fmla="*/ 2926866 h 3108658"/>
              <a:gd name="connsiteX8" fmla="*/ 0 w 1817918"/>
              <a:gd name="connsiteY8" fmla="*/ 181792 h 310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918" h="3108658">
                <a:moveTo>
                  <a:pt x="0" y="181792"/>
                </a:moveTo>
                <a:cubicBezTo>
                  <a:pt x="0" y="81391"/>
                  <a:pt x="81391" y="0"/>
                  <a:pt x="181792" y="0"/>
                </a:cubicBezTo>
                <a:lnTo>
                  <a:pt x="1636126" y="0"/>
                </a:lnTo>
                <a:cubicBezTo>
                  <a:pt x="1736527" y="0"/>
                  <a:pt x="1817918" y="81391"/>
                  <a:pt x="1817918" y="181792"/>
                </a:cubicBezTo>
                <a:lnTo>
                  <a:pt x="1817918" y="2926866"/>
                </a:lnTo>
                <a:cubicBezTo>
                  <a:pt x="1817918" y="3027267"/>
                  <a:pt x="1736527" y="3108658"/>
                  <a:pt x="1636126" y="3108658"/>
                </a:cubicBezTo>
                <a:lnTo>
                  <a:pt x="181792" y="3108658"/>
                </a:lnTo>
                <a:cubicBezTo>
                  <a:pt x="81391" y="3108658"/>
                  <a:pt x="0" y="3027267"/>
                  <a:pt x="0" y="2926866"/>
                </a:cubicBezTo>
                <a:lnTo>
                  <a:pt x="0" y="181792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10395692"/>
              <a:satOff val="-47968"/>
              <a:lumOff val="1765"/>
              <a:alphaOff val="0"/>
            </a:schemeClr>
          </a:fillRef>
          <a:effectRef idx="2">
            <a:schemeClr val="accent4">
              <a:hueOff val="10395692"/>
              <a:satOff val="-47968"/>
              <a:lumOff val="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2367253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latin typeface="Arial" panose="020B0604020202020204" pitchFamily="34" charset="0"/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kern="1200" dirty="0" smtClean="0">
              <a:latin typeface="Arial" panose="020B0604020202020204" pitchFamily="34" charset="0"/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latin typeface="Arial" panose="020B0604020202020204" pitchFamily="34" charset="0"/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kern="1200" dirty="0" smtClean="0">
              <a:latin typeface="Arial" panose="020B0604020202020204" pitchFamily="34" charset="0"/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kern="1200" dirty="0" smtClean="0">
                <a:latin typeface="Arial" panose="020B0604020202020204" pitchFamily="34" charset="0"/>
              </a:rPr>
              <a:t>Evaluación del producto</a:t>
            </a:r>
            <a:endParaRPr lang="es-ES" sz="1600" b="1" kern="1200" dirty="0">
              <a:latin typeface="Arial" panose="020B0604020202020204" pitchFamily="34" charset="0"/>
            </a:endParaRPr>
          </a:p>
        </p:txBody>
      </p:sp>
      <p:grpSp>
        <p:nvGrpSpPr>
          <p:cNvPr id="27" name="Grupo 26"/>
          <p:cNvGrpSpPr/>
          <p:nvPr/>
        </p:nvGrpSpPr>
        <p:grpSpPr>
          <a:xfrm>
            <a:off x="2440891" y="1348850"/>
            <a:ext cx="7207179" cy="457247"/>
            <a:chOff x="2874379" y="1627005"/>
            <a:chExt cx="6587397" cy="457247"/>
          </a:xfrm>
        </p:grpSpPr>
        <p:sp>
          <p:nvSpPr>
            <p:cNvPr id="28" name="Forma libre 27"/>
            <p:cNvSpPr/>
            <p:nvPr/>
          </p:nvSpPr>
          <p:spPr>
            <a:xfrm rot="21559072">
              <a:off x="2874379" y="1627005"/>
              <a:ext cx="714498" cy="452609"/>
            </a:xfrm>
            <a:custGeom>
              <a:avLst/>
              <a:gdLst>
                <a:gd name="connsiteX0" fmla="*/ 0 w 656246"/>
                <a:gd name="connsiteY0" fmla="*/ 90522 h 452609"/>
                <a:gd name="connsiteX1" fmla="*/ 429942 w 656246"/>
                <a:gd name="connsiteY1" fmla="*/ 90522 h 452609"/>
                <a:gd name="connsiteX2" fmla="*/ 429942 w 656246"/>
                <a:gd name="connsiteY2" fmla="*/ 0 h 452609"/>
                <a:gd name="connsiteX3" fmla="*/ 656246 w 656246"/>
                <a:gd name="connsiteY3" fmla="*/ 226305 h 452609"/>
                <a:gd name="connsiteX4" fmla="*/ 429942 w 656246"/>
                <a:gd name="connsiteY4" fmla="*/ 452609 h 452609"/>
                <a:gd name="connsiteX5" fmla="*/ 429942 w 656246"/>
                <a:gd name="connsiteY5" fmla="*/ 362087 h 452609"/>
                <a:gd name="connsiteX6" fmla="*/ 0 w 656246"/>
                <a:gd name="connsiteY6" fmla="*/ 362087 h 452609"/>
                <a:gd name="connsiteX7" fmla="*/ 0 w 656246"/>
                <a:gd name="connsiteY7" fmla="*/ 90522 h 452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246" h="452609">
                  <a:moveTo>
                    <a:pt x="0" y="90522"/>
                  </a:moveTo>
                  <a:lnTo>
                    <a:pt x="429942" y="90522"/>
                  </a:lnTo>
                  <a:lnTo>
                    <a:pt x="429942" y="0"/>
                  </a:lnTo>
                  <a:lnTo>
                    <a:pt x="656246" y="226305"/>
                  </a:lnTo>
                  <a:lnTo>
                    <a:pt x="429942" y="452609"/>
                  </a:lnTo>
                  <a:lnTo>
                    <a:pt x="429942" y="362087"/>
                  </a:lnTo>
                  <a:lnTo>
                    <a:pt x="0" y="362087"/>
                  </a:lnTo>
                  <a:lnTo>
                    <a:pt x="0" y="90522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0521" rIns="135782" bIns="90522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900" kern="1200" dirty="0">
                <a:latin typeface="Arial" panose="020B0604020202020204" pitchFamily="34" charset="0"/>
              </a:endParaRPr>
            </a:p>
          </p:txBody>
        </p:sp>
        <p:sp>
          <p:nvSpPr>
            <p:cNvPr id="29" name="Forma libre 28"/>
            <p:cNvSpPr/>
            <p:nvPr/>
          </p:nvSpPr>
          <p:spPr>
            <a:xfrm rot="21582919">
              <a:off x="5820435" y="1629706"/>
              <a:ext cx="713330" cy="452609"/>
            </a:xfrm>
            <a:custGeom>
              <a:avLst/>
              <a:gdLst>
                <a:gd name="connsiteX0" fmla="*/ 0 w 630036"/>
                <a:gd name="connsiteY0" fmla="*/ 90522 h 452609"/>
                <a:gd name="connsiteX1" fmla="*/ 403732 w 630036"/>
                <a:gd name="connsiteY1" fmla="*/ 90522 h 452609"/>
                <a:gd name="connsiteX2" fmla="*/ 403732 w 630036"/>
                <a:gd name="connsiteY2" fmla="*/ 0 h 452609"/>
                <a:gd name="connsiteX3" fmla="*/ 630036 w 630036"/>
                <a:gd name="connsiteY3" fmla="*/ 226305 h 452609"/>
                <a:gd name="connsiteX4" fmla="*/ 403732 w 630036"/>
                <a:gd name="connsiteY4" fmla="*/ 452609 h 452609"/>
                <a:gd name="connsiteX5" fmla="*/ 403732 w 630036"/>
                <a:gd name="connsiteY5" fmla="*/ 362087 h 452609"/>
                <a:gd name="connsiteX6" fmla="*/ 0 w 630036"/>
                <a:gd name="connsiteY6" fmla="*/ 362087 h 452609"/>
                <a:gd name="connsiteX7" fmla="*/ 0 w 630036"/>
                <a:gd name="connsiteY7" fmla="*/ 90522 h 452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0036" h="452609">
                  <a:moveTo>
                    <a:pt x="0" y="90522"/>
                  </a:moveTo>
                  <a:lnTo>
                    <a:pt x="403732" y="90522"/>
                  </a:lnTo>
                  <a:lnTo>
                    <a:pt x="403732" y="0"/>
                  </a:lnTo>
                  <a:lnTo>
                    <a:pt x="630036" y="226305"/>
                  </a:lnTo>
                  <a:lnTo>
                    <a:pt x="403732" y="452609"/>
                  </a:lnTo>
                  <a:lnTo>
                    <a:pt x="403732" y="362087"/>
                  </a:lnTo>
                  <a:lnTo>
                    <a:pt x="0" y="362087"/>
                  </a:lnTo>
                  <a:lnTo>
                    <a:pt x="0" y="90522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97846"/>
                <a:satOff val="-23984"/>
                <a:lumOff val="883"/>
                <a:alphaOff val="0"/>
              </a:schemeClr>
            </a:fillRef>
            <a:effectRef idx="2">
              <a:schemeClr val="accent4">
                <a:hueOff val="5197846"/>
                <a:satOff val="-23984"/>
                <a:lumOff val="88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0521" rIns="135782" bIns="90522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900" kern="1200" dirty="0">
                <a:latin typeface="Arial" panose="020B0604020202020204" pitchFamily="34" charset="0"/>
              </a:endParaRPr>
            </a:p>
          </p:txBody>
        </p:sp>
        <p:sp>
          <p:nvSpPr>
            <p:cNvPr id="30" name="Forma libre 29"/>
            <p:cNvSpPr/>
            <p:nvPr/>
          </p:nvSpPr>
          <p:spPr>
            <a:xfrm>
              <a:off x="8809424" y="1631641"/>
              <a:ext cx="652352" cy="452611"/>
            </a:xfrm>
            <a:custGeom>
              <a:avLst/>
              <a:gdLst>
                <a:gd name="connsiteX0" fmla="*/ 0 w 645685"/>
                <a:gd name="connsiteY0" fmla="*/ 90522 h 452609"/>
                <a:gd name="connsiteX1" fmla="*/ 419381 w 645685"/>
                <a:gd name="connsiteY1" fmla="*/ 90522 h 452609"/>
                <a:gd name="connsiteX2" fmla="*/ 419381 w 645685"/>
                <a:gd name="connsiteY2" fmla="*/ 0 h 452609"/>
                <a:gd name="connsiteX3" fmla="*/ 645685 w 645685"/>
                <a:gd name="connsiteY3" fmla="*/ 226305 h 452609"/>
                <a:gd name="connsiteX4" fmla="*/ 419381 w 645685"/>
                <a:gd name="connsiteY4" fmla="*/ 452609 h 452609"/>
                <a:gd name="connsiteX5" fmla="*/ 419381 w 645685"/>
                <a:gd name="connsiteY5" fmla="*/ 362087 h 452609"/>
                <a:gd name="connsiteX6" fmla="*/ 0 w 645685"/>
                <a:gd name="connsiteY6" fmla="*/ 362087 h 452609"/>
                <a:gd name="connsiteX7" fmla="*/ 0 w 645685"/>
                <a:gd name="connsiteY7" fmla="*/ 90522 h 452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5685" h="452609">
                  <a:moveTo>
                    <a:pt x="0" y="90523"/>
                  </a:moveTo>
                  <a:lnTo>
                    <a:pt x="419381" y="90523"/>
                  </a:lnTo>
                  <a:lnTo>
                    <a:pt x="419381" y="1"/>
                  </a:lnTo>
                  <a:lnTo>
                    <a:pt x="645685" y="226305"/>
                  </a:lnTo>
                  <a:lnTo>
                    <a:pt x="419381" y="452608"/>
                  </a:lnTo>
                  <a:lnTo>
                    <a:pt x="419381" y="362086"/>
                  </a:lnTo>
                  <a:lnTo>
                    <a:pt x="0" y="362086"/>
                  </a:lnTo>
                  <a:lnTo>
                    <a:pt x="0" y="90523"/>
                  </a:lnTo>
                  <a:close/>
                </a:path>
              </a:pathLst>
            </a:custGeom>
            <a:solidFill>
              <a:srgbClr val="FF3F3F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0523" rIns="135783" bIns="90523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900" kern="1200" dirty="0">
                <a:latin typeface="Arial" panose="020B0604020202020204" pitchFamily="34" charset="0"/>
              </a:endParaRPr>
            </a:p>
          </p:txBody>
        </p:sp>
      </p:grpSp>
      <p:sp>
        <p:nvSpPr>
          <p:cNvPr id="32" name="Forma libre 31"/>
          <p:cNvSpPr/>
          <p:nvPr/>
        </p:nvSpPr>
        <p:spPr>
          <a:xfrm>
            <a:off x="9928911" y="2414475"/>
            <a:ext cx="1866849" cy="1390196"/>
          </a:xfrm>
          <a:custGeom>
            <a:avLst/>
            <a:gdLst>
              <a:gd name="connsiteX0" fmla="*/ 0 w 1954208"/>
              <a:gd name="connsiteY0" fmla="*/ 128582 h 1285816"/>
              <a:gd name="connsiteX1" fmla="*/ 128582 w 1954208"/>
              <a:gd name="connsiteY1" fmla="*/ 0 h 1285816"/>
              <a:gd name="connsiteX2" fmla="*/ 1825626 w 1954208"/>
              <a:gd name="connsiteY2" fmla="*/ 0 h 1285816"/>
              <a:gd name="connsiteX3" fmla="*/ 1954208 w 1954208"/>
              <a:gd name="connsiteY3" fmla="*/ 128582 h 1285816"/>
              <a:gd name="connsiteX4" fmla="*/ 1954208 w 1954208"/>
              <a:gd name="connsiteY4" fmla="*/ 1157234 h 1285816"/>
              <a:gd name="connsiteX5" fmla="*/ 1825626 w 1954208"/>
              <a:gd name="connsiteY5" fmla="*/ 1285816 h 1285816"/>
              <a:gd name="connsiteX6" fmla="*/ 128582 w 1954208"/>
              <a:gd name="connsiteY6" fmla="*/ 1285816 h 1285816"/>
              <a:gd name="connsiteX7" fmla="*/ 0 w 1954208"/>
              <a:gd name="connsiteY7" fmla="*/ 1157234 h 1285816"/>
              <a:gd name="connsiteX8" fmla="*/ 0 w 1954208"/>
              <a:gd name="connsiteY8" fmla="*/ 128582 h 128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4208" h="1285816">
                <a:moveTo>
                  <a:pt x="0" y="128582"/>
                </a:moveTo>
                <a:cubicBezTo>
                  <a:pt x="0" y="57568"/>
                  <a:pt x="57568" y="0"/>
                  <a:pt x="128582" y="0"/>
                </a:cubicBezTo>
                <a:lnTo>
                  <a:pt x="1825626" y="0"/>
                </a:lnTo>
                <a:cubicBezTo>
                  <a:pt x="1896640" y="0"/>
                  <a:pt x="1954208" y="57568"/>
                  <a:pt x="1954208" y="128582"/>
                </a:cubicBezTo>
                <a:lnTo>
                  <a:pt x="1954208" y="1157234"/>
                </a:lnTo>
                <a:cubicBezTo>
                  <a:pt x="1954208" y="1228248"/>
                  <a:pt x="1896640" y="1285816"/>
                  <a:pt x="1825626" y="1285816"/>
                </a:cubicBezTo>
                <a:lnTo>
                  <a:pt x="128582" y="1285816"/>
                </a:lnTo>
                <a:cubicBezTo>
                  <a:pt x="57568" y="1285816"/>
                  <a:pt x="0" y="1228248"/>
                  <a:pt x="0" y="1157234"/>
                </a:cubicBezTo>
                <a:lnTo>
                  <a:pt x="0" y="128582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4">
              <a:hueOff val="10395692"/>
              <a:satOff val="-47968"/>
              <a:lumOff val="1765"/>
              <a:alphaOff val="0"/>
            </a:schemeClr>
          </a:lnRef>
          <a:fillRef idx="1">
            <a:scrgbClr r="0" g="0" b="0"/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1452" tIns="151452" rIns="151452" bIns="151452" numCol="1" spcCol="1270" anchor="t" anchorCtr="0">
            <a:noAutofit/>
          </a:bodyPr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s-ES" sz="1200" dirty="0" smtClean="0">
                <a:latin typeface="Arial" panose="020B0604020202020204" pitchFamily="34" charset="0"/>
              </a:rPr>
              <a:t>Resultados derivados de las grabaciones de voz</a:t>
            </a: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s-ES" sz="1200" kern="1200" dirty="0" smtClean="0">
                <a:latin typeface="Arial" panose="020B0604020202020204" pitchFamily="34" charset="0"/>
              </a:rPr>
              <a:t>Cuestionario de Autoevaluación Final de la Propuesta (CAFP)</a:t>
            </a:r>
            <a:endParaRPr lang="es-ES" sz="1200" kern="1200" dirty="0">
              <a:latin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478079" y="1938276"/>
            <a:ext cx="2360251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200" dirty="0">
                <a:latin typeface="Arial" panose="020B0604020202020204" pitchFamily="34" charset="0"/>
              </a:rPr>
              <a:t>Desarrollo de </a:t>
            </a:r>
            <a:r>
              <a:rPr lang="es-ES" sz="1200" dirty="0" smtClean="0">
                <a:latin typeface="Arial" panose="020B0604020202020204" pitchFamily="34" charset="0"/>
              </a:rPr>
              <a:t>la propuesta</a:t>
            </a:r>
            <a:endParaRPr lang="es-ES" sz="1200" dirty="0">
              <a:latin typeface="Arial" panose="020B0604020202020204" pitchFamily="34" charset="0"/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6582798" y="2242604"/>
            <a:ext cx="2233897" cy="1434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003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125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23</cp:revision>
  <dcterms:created xsi:type="dcterms:W3CDTF">2018-05-20T10:36:53Z</dcterms:created>
  <dcterms:modified xsi:type="dcterms:W3CDTF">2019-01-09T14:30:01Z</dcterms:modified>
</cp:coreProperties>
</file>