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9DB16-BDA3-4BBC-ABC4-BE691E7E69DF}" v="1" dt="2022-04-01T07:52:1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mo Fusillo" userId="29e9bfb1-6bf0-49b5-a51b-d21000833acc" providerId="ADAL" clId="{3289DB16-BDA3-4BBC-ABC4-BE691E7E69DF}"/>
    <pc:docChg chg="custSel modSld">
      <pc:chgData name="Massimo Fusillo" userId="29e9bfb1-6bf0-49b5-a51b-d21000833acc" providerId="ADAL" clId="{3289DB16-BDA3-4BBC-ABC4-BE691E7E69DF}" dt="2022-04-01T07:53:39.241" v="272" actId="14100"/>
      <pc:docMkLst>
        <pc:docMk/>
      </pc:docMkLst>
      <pc:sldChg chg="addSp delSp modSp mod">
        <pc:chgData name="Massimo Fusillo" userId="29e9bfb1-6bf0-49b5-a51b-d21000833acc" providerId="ADAL" clId="{3289DB16-BDA3-4BBC-ABC4-BE691E7E69DF}" dt="2022-04-01T07:53:39.241" v="272" actId="14100"/>
        <pc:sldMkLst>
          <pc:docMk/>
          <pc:sldMk cId="2756902040" sldId="259"/>
        </pc:sldMkLst>
        <pc:spChg chg="mod">
          <ac:chgData name="Massimo Fusillo" userId="29e9bfb1-6bf0-49b5-a51b-d21000833acc" providerId="ADAL" clId="{3289DB16-BDA3-4BBC-ABC4-BE691E7E69DF}" dt="2022-04-01T07:52:47.122" v="265" actId="27636"/>
          <ac:spMkLst>
            <pc:docMk/>
            <pc:sldMk cId="2756902040" sldId="259"/>
            <ac:spMk id="2" creationId="{1A00053C-A9A4-4C61-9B14-F5730DA9B96F}"/>
          </ac:spMkLst>
        </pc:spChg>
        <pc:spChg chg="mod">
          <ac:chgData name="Massimo Fusillo" userId="29e9bfb1-6bf0-49b5-a51b-d21000833acc" providerId="ADAL" clId="{3289DB16-BDA3-4BBC-ABC4-BE691E7E69DF}" dt="2022-04-01T07:53:39.241" v="272" actId="14100"/>
          <ac:spMkLst>
            <pc:docMk/>
            <pc:sldMk cId="2756902040" sldId="259"/>
            <ac:spMk id="3" creationId="{5CCA0659-1F24-4AF6-ABF8-631E760FE425}"/>
          </ac:spMkLst>
        </pc:spChg>
        <pc:spChg chg="del">
          <ac:chgData name="Massimo Fusillo" userId="29e9bfb1-6bf0-49b5-a51b-d21000833acc" providerId="ADAL" clId="{3289DB16-BDA3-4BBC-ABC4-BE691E7E69DF}" dt="2022-04-01T07:52:20.750" v="261" actId="26606"/>
          <ac:spMkLst>
            <pc:docMk/>
            <pc:sldMk cId="2756902040" sldId="259"/>
            <ac:spMk id="141" creationId="{4B961C1A-0FA6-4650-88CF-949145AE4BD5}"/>
          </ac:spMkLst>
        </pc:spChg>
        <pc:spChg chg="add">
          <ac:chgData name="Massimo Fusillo" userId="29e9bfb1-6bf0-49b5-a51b-d21000833acc" providerId="ADAL" clId="{3289DB16-BDA3-4BBC-ABC4-BE691E7E69DF}" dt="2022-04-01T07:52:20.750" v="261" actId="26606"/>
          <ac:spMkLst>
            <pc:docMk/>
            <pc:sldMk cId="2756902040" sldId="259"/>
            <ac:spMk id="192" creationId="{D6F9AEB3-20BE-4906-8A66-9E27BEED2F07}"/>
          </ac:spMkLst>
        </pc:spChg>
        <pc:grpChg chg="del">
          <ac:chgData name="Massimo Fusillo" userId="29e9bfb1-6bf0-49b5-a51b-d21000833acc" providerId="ADAL" clId="{3289DB16-BDA3-4BBC-ABC4-BE691E7E69DF}" dt="2022-04-01T07:52:20.750" v="261" actId="26606"/>
          <ac:grpSpMkLst>
            <pc:docMk/>
            <pc:sldMk cId="2756902040" sldId="259"/>
            <ac:grpSpMk id="143" creationId="{66F3F678-ED77-4393-9EC7-D7BCD2E0196B}"/>
          </ac:grpSpMkLst>
        </pc:grpChg>
        <pc:grpChg chg="add">
          <ac:chgData name="Massimo Fusillo" userId="29e9bfb1-6bf0-49b5-a51b-d21000833acc" providerId="ADAL" clId="{3289DB16-BDA3-4BBC-ABC4-BE691E7E69DF}" dt="2022-04-01T07:52:20.750" v="261" actId="26606"/>
          <ac:grpSpMkLst>
            <pc:docMk/>
            <pc:sldMk cId="2756902040" sldId="259"/>
            <ac:grpSpMk id="193" creationId="{19BD18D0-91F2-4B90-9A99-4DAD649C928B}"/>
          </ac:grpSpMkLst>
        </pc:grpChg>
        <pc:picChg chg="mod">
          <ac:chgData name="Massimo Fusillo" userId="29e9bfb1-6bf0-49b5-a51b-d21000833acc" providerId="ADAL" clId="{3289DB16-BDA3-4BBC-ABC4-BE691E7E69DF}" dt="2022-04-01T07:52:20.750" v="261" actId="26606"/>
          <ac:picMkLst>
            <pc:docMk/>
            <pc:sldMk cId="2756902040" sldId="259"/>
            <ac:picMk id="4" creationId="{F29A4354-4B46-4DBF-B9F1-C3A251BFD3B8}"/>
          </ac:picMkLst>
        </pc:picChg>
        <pc:picChg chg="add mod ord">
          <ac:chgData name="Massimo Fusillo" userId="29e9bfb1-6bf0-49b5-a51b-d21000833acc" providerId="ADAL" clId="{3289DB16-BDA3-4BBC-ABC4-BE691E7E69DF}" dt="2022-04-01T07:52:20.750" v="261" actId="26606"/>
          <ac:picMkLst>
            <pc:docMk/>
            <pc:sldMk cId="2756902040" sldId="259"/>
            <ac:picMk id="5" creationId="{FBEDCAFF-C55A-4A7A-9AFF-4A1CDB995710}"/>
          </ac:picMkLst>
        </pc:picChg>
        <pc:picChg chg="mod">
          <ac:chgData name="Massimo Fusillo" userId="29e9bfb1-6bf0-49b5-a51b-d21000833acc" providerId="ADAL" clId="{3289DB16-BDA3-4BBC-ABC4-BE691E7E69DF}" dt="2022-04-01T07:52:20.750" v="261" actId="26606"/>
          <ac:picMkLst>
            <pc:docMk/>
            <pc:sldMk cId="2756902040" sldId="259"/>
            <ac:picMk id="1030" creationId="{500F2A69-BE63-4BEC-9739-A27D39906FC8}"/>
          </ac:picMkLst>
        </pc:picChg>
        <pc:picChg chg="mod ord">
          <ac:chgData name="Massimo Fusillo" userId="29e9bfb1-6bf0-49b5-a51b-d21000833acc" providerId="ADAL" clId="{3289DB16-BDA3-4BBC-ABC4-BE691E7E69DF}" dt="2022-04-01T07:52:20.750" v="261" actId="26606"/>
          <ac:picMkLst>
            <pc:docMk/>
            <pc:sldMk cId="2756902040" sldId="259"/>
            <ac:picMk id="1034" creationId="{89C30FE9-B135-4827-BB9F-5995F28FBE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1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2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64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43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90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45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64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94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97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31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5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94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3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5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5AF496-BAE9-4594-A73F-5770843623F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9E3A1E-FF34-4E60-A75F-8E3DDAFE4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378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1A5F683-C309-4822-B366-0CA5441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EF93F0-BAF3-47C2-A6F1-2A70A7858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/>
              <a:t>Massimo Fusillo</a:t>
            </a:r>
            <a:br>
              <a:rPr lang="it-IT" sz="3400"/>
            </a:br>
            <a:r>
              <a:rPr lang="it-IT" sz="3400" i="1"/>
              <a:t>Spettralizzazioni di pasolini</a:t>
            </a:r>
            <a:endParaRPr lang="it-IT" sz="3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14235E-5DAC-4CA2-9109-4B66FAF56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900" b="0" i="0">
                <a:effectLst/>
                <a:latin typeface="arial" panose="020B0604020202020204" pitchFamily="34" charset="0"/>
              </a:rPr>
              <a:t>S</a:t>
            </a:r>
            <a:r>
              <a:rPr lang="it-IT" sz="1900" b="0" i="1">
                <a:effectLst/>
                <a:latin typeface="arial" panose="020B0604020202020204" pitchFamily="34" charset="0"/>
              </a:rPr>
              <a:t>candalosa Ricerca. Contaminazioni, transcodificazioni, </a:t>
            </a:r>
            <a:r>
              <a:rPr lang="it-IT" sz="1900" b="0" i="1" err="1">
                <a:effectLst/>
                <a:latin typeface="arial" panose="020B0604020202020204" pitchFamily="34" charset="0"/>
              </a:rPr>
              <a:t>ri</a:t>
            </a:r>
            <a:r>
              <a:rPr lang="it-IT" sz="1900" b="0" i="1">
                <a:effectLst/>
                <a:latin typeface="arial" panose="020B0604020202020204" pitchFamily="34" charset="0"/>
              </a:rPr>
              <a:t>-mediazioni pasoliniane.</a:t>
            </a:r>
          </a:p>
          <a:p>
            <a:pPr>
              <a:lnSpc>
                <a:spcPct val="90000"/>
              </a:lnSpc>
            </a:pPr>
            <a:r>
              <a:rPr lang="it-IT" sz="1900">
                <a:latin typeface="arial" panose="020B0604020202020204" pitchFamily="34" charset="0"/>
              </a:rPr>
              <a:t>Modena, 5 Aprile 2022</a:t>
            </a:r>
            <a:endParaRPr lang="it-IT" sz="1900"/>
          </a:p>
        </p:txBody>
      </p:sp>
      <p:sp>
        <p:nvSpPr>
          <p:cNvPr id="140" name="Snip Diagonal Corner Rectangle 44">
            <a:extLst>
              <a:ext uri="{FF2B5EF4-FFF2-40B4-BE49-F238E27FC236}">
                <a16:creationId xmlns:a16="http://schemas.microsoft.com/office/drawing/2014/main" id="{6F919486-7652-433B-A783-E5AB517DB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171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A8587A-2953-4A0F-9E9F-846C7F981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4" r="6052" b="-2"/>
          <a:stretch/>
        </p:blipFill>
        <p:spPr>
          <a:xfrm>
            <a:off x="799073" y="786115"/>
            <a:ext cx="3311119" cy="2967046"/>
          </a:xfrm>
          <a:custGeom>
            <a:avLst/>
            <a:gdLst/>
            <a:ahLst/>
            <a:cxnLst/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pic>
        <p:nvPicPr>
          <p:cNvPr id="4" name="Immagine 3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6AF5978E-9F9D-4989-BCFD-5E6EA745E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7" r="-2" b="12893"/>
          <a:stretch/>
        </p:blipFill>
        <p:spPr>
          <a:xfrm>
            <a:off x="4261002" y="786609"/>
            <a:ext cx="2783422" cy="1701655"/>
          </a:xfrm>
          <a:prstGeom prst="rect">
            <a:avLst/>
          </a:prstGeom>
        </p:spPr>
      </p:pic>
      <p:pic>
        <p:nvPicPr>
          <p:cNvPr id="2050" name="Picture 2" descr="FRANCESCO VEZZOLI: TRILOGIA DELLA MORTE – Fondazione Prada">
            <a:extLst>
              <a:ext uri="{FF2B5EF4-FFF2-40B4-BE49-F238E27FC236}">
                <a16:creationId xmlns:a16="http://schemas.microsoft.com/office/drawing/2014/main" id="{FF3428C5-B02E-4D78-88AA-695CA9AA9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 bwMode="auto">
          <a:xfrm>
            <a:off x="795897" y="3883046"/>
            <a:ext cx="3314293" cy="1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automobile&#10;&#10;Descrizione generata automaticamente">
            <a:extLst>
              <a:ext uri="{FF2B5EF4-FFF2-40B4-BE49-F238E27FC236}">
                <a16:creationId xmlns:a16="http://schemas.microsoft.com/office/drawing/2014/main" id="{2E1D9806-54C9-4434-B9E3-78F358FF4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5" r="35859" b="-2"/>
          <a:stretch/>
        </p:blipFill>
        <p:spPr>
          <a:xfrm>
            <a:off x="4250406" y="2618147"/>
            <a:ext cx="2794018" cy="3124019"/>
          </a:xfrm>
          <a:custGeom>
            <a:avLst/>
            <a:gdLst/>
            <a:ahLst/>
            <a:cxnLst/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8B2F30F-FB19-45C6-83C2-0703F01B7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B5739C-5CEA-4774-96BC-41E156A7B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AC4E8A2-4356-4EFF-AC06-B5167E2EF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C3501C5-B484-4D41-8AB8-8C515630D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51E8074-EB4A-42CC-A291-7D0060B5B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C085E15-F070-47DB-B9C8-4DE9A59F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9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78579" y="4953000"/>
            <a:ext cx="5627158" cy="1905000"/>
          </a:xfrm>
        </p:spPr>
        <p:txBody>
          <a:bodyPr>
            <a:normAutofit/>
          </a:bodyPr>
          <a:lstStyle/>
          <a:p>
            <a:r>
              <a:rPr lang="it-IT" dirty="0"/>
              <a:t>Corpi </a:t>
            </a:r>
            <a:br>
              <a:rPr lang="it-IT" dirty="0"/>
            </a:br>
            <a:r>
              <a:rPr lang="it-IT" dirty="0"/>
              <a:t>e fantasmi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7000" b="1"/>
          <a:stretch/>
        </p:blipFill>
        <p:spPr bwMode="auto">
          <a:xfrm>
            <a:off x="831" y="10"/>
            <a:ext cx="3502025" cy="420623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9F4493E-7FBD-401F-9291-528E732E1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28116" b="-1"/>
          <a:stretch/>
        </p:blipFill>
        <p:spPr bwMode="auto">
          <a:xfrm>
            <a:off x="-2343" y="4206240"/>
            <a:ext cx="3505199" cy="265176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1200" dirty="0"/>
              <a:t>Le ricerche sulla </a:t>
            </a:r>
            <a:r>
              <a:rPr lang="it-IT" sz="1200" dirty="0" err="1"/>
              <a:t>spettralità</a:t>
            </a:r>
            <a:r>
              <a:rPr lang="it-IT" sz="1200" dirty="0"/>
              <a:t> e i media contemporanei: elusività, smaterializzazione, deterritorializzazione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Esther </a:t>
            </a:r>
            <a:r>
              <a:rPr lang="it-IT" sz="1200" dirty="0" err="1"/>
              <a:t>Peeren</a:t>
            </a:r>
            <a:r>
              <a:rPr lang="it-IT" sz="1200" dirty="0"/>
              <a:t> e </a:t>
            </a:r>
            <a:r>
              <a:rPr lang="it-IT" sz="1200" dirty="0" err="1"/>
              <a:t>María</a:t>
            </a:r>
            <a:r>
              <a:rPr lang="it-IT" sz="1200" dirty="0"/>
              <a:t> del Pilar Blanco </a:t>
            </a:r>
            <a:r>
              <a:rPr lang="it-IT" sz="1200" i="1" dirty="0"/>
              <a:t>The </a:t>
            </a:r>
            <a:r>
              <a:rPr lang="it-IT" sz="1200" i="1" dirty="0" err="1"/>
              <a:t>Spectralities</a:t>
            </a:r>
            <a:r>
              <a:rPr lang="it-IT" sz="1200" i="1" dirty="0"/>
              <a:t> Reader: Ghosts and </a:t>
            </a:r>
            <a:r>
              <a:rPr lang="it-IT" sz="1200" i="1" dirty="0" err="1"/>
              <a:t>Haunting</a:t>
            </a:r>
            <a:r>
              <a:rPr lang="it-IT" sz="1200" i="1" dirty="0"/>
              <a:t> in Contemporary Cultural Theory</a:t>
            </a:r>
            <a:r>
              <a:rPr lang="it-IT" sz="1200" dirty="0"/>
              <a:t>, 2013, sezione Media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Il cinema come arte fantasmatica per eccellenza: ombre, evanescenza dello schermo, onirismo, fantastico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La </a:t>
            </a:r>
            <a:r>
              <a:rPr lang="it-IT" sz="1200" dirty="0" err="1"/>
              <a:t>spettralizzazione</a:t>
            </a:r>
            <a:r>
              <a:rPr lang="it-IT" sz="1200" dirty="0"/>
              <a:t> del desiderio e del feticcio nel mondo contemporaneo: </a:t>
            </a:r>
            <a:r>
              <a:rPr lang="it-IT" sz="1200" dirty="0" err="1"/>
              <a:t>Slavoj</a:t>
            </a:r>
            <a:r>
              <a:rPr lang="it-IT" sz="1200" dirty="0"/>
              <a:t> </a:t>
            </a:r>
            <a:r>
              <a:rPr lang="it-IT" sz="1200" dirty="0" err="1"/>
              <a:t>Žižek</a:t>
            </a:r>
            <a:r>
              <a:rPr lang="it-IT" sz="1200" dirty="0"/>
              <a:t>, </a:t>
            </a:r>
            <a:r>
              <a:rPr lang="it-IT" sz="1200" i="1" dirty="0"/>
              <a:t>Corpi virtuali, </a:t>
            </a:r>
            <a:r>
              <a:rPr lang="it-IT" sz="1200" dirty="0"/>
              <a:t>il post-cinema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Pier Paolo Pasolini </a:t>
            </a:r>
            <a:r>
              <a:rPr lang="it-IT" sz="1200" i="1" dirty="0"/>
              <a:t>Corpi e luoghi, </a:t>
            </a:r>
            <a:r>
              <a:rPr lang="it-IT" sz="1200" dirty="0"/>
              <a:t> a cura di Michele Mancini e Giacomo Perrella (1982): un cinema della presenza fisica</a:t>
            </a:r>
          </a:p>
          <a:p>
            <a:pPr>
              <a:lnSpc>
                <a:spcPct val="90000"/>
              </a:lnSpc>
            </a:pPr>
            <a:r>
              <a:rPr lang="it-IT" sz="1200" i="1" dirty="0"/>
              <a:t>Lo scandalo del corpo </a:t>
            </a:r>
            <a:r>
              <a:rPr lang="it-IT" sz="1200" dirty="0"/>
              <a:t>(2010): contro la de-realizzazione e la smaterializzazione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Un contrappunto dialettico a questa prospettiva dominante: il carattere fantasmatico del cinema, l’ineffabilità del corpo, la fascinazione dell’incorporeo</a:t>
            </a:r>
          </a:p>
          <a:p>
            <a:pPr>
              <a:lnSpc>
                <a:spcPct val="90000"/>
              </a:lnSpc>
            </a:pPr>
            <a:r>
              <a:rPr lang="it-IT" sz="1200" i="1" dirty="0"/>
              <a:t>Edipo re</a:t>
            </a:r>
            <a:r>
              <a:rPr lang="it-IT" sz="1200" dirty="0"/>
              <a:t> e gli spettri di Freud e Marx: il pensiero ciclico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Stilemi ricorrenti che smaterializzano la corporeità dell’immagine: </a:t>
            </a:r>
            <a:r>
              <a:rPr lang="it-IT" sz="1200" dirty="0" err="1"/>
              <a:t>travelling</a:t>
            </a:r>
            <a:r>
              <a:rPr lang="it-IT" sz="1200" dirty="0"/>
              <a:t> a mano, campi totali del paesaggio desertico, </a:t>
            </a:r>
            <a:r>
              <a:rPr lang="it-IT" sz="1200" dirty="0" err="1"/>
              <a:t>semisoggettive</a:t>
            </a:r>
            <a:r>
              <a:rPr lang="it-IT" sz="1200" dirty="0"/>
              <a:t> e controluce: la cecità di Edipo, la Pizia, il parricidio</a:t>
            </a:r>
          </a:p>
          <a:p>
            <a:pPr>
              <a:lnSpc>
                <a:spcPct val="90000"/>
              </a:lnSpc>
            </a:pPr>
            <a:r>
              <a:rPr lang="it-IT" sz="1200" dirty="0"/>
              <a:t>Il punto di vista infantile frammentato, nel prologo freudiano: i pioppi e il prato; La scena primaria: la finestra, gli spettri, il cinema; La rivelazione: la </a:t>
            </a:r>
            <a:r>
              <a:rPr lang="it-IT" sz="1200" dirty="0" err="1"/>
              <a:t>fantasmaticità</a:t>
            </a:r>
            <a:r>
              <a:rPr lang="it-IT" sz="1200" dirty="0"/>
              <a:t> di Giocasta</a:t>
            </a:r>
          </a:p>
          <a:p>
            <a:pPr>
              <a:lnSpc>
                <a:spcPct val="90000"/>
              </a:lnSpc>
            </a:pPr>
            <a:r>
              <a:rPr lang="it-IT" sz="1200" i="1" dirty="0"/>
              <a:t>Teorema: </a:t>
            </a:r>
            <a:r>
              <a:rPr lang="it-IT" sz="1200" dirty="0"/>
              <a:t>l’ospite come spettro del desiderio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06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6F9AEB3-20BE-4906-8A66-9E27BEED2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00053C-A9A4-4C61-9B14-F5730DA9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953000"/>
            <a:ext cx="5627158" cy="1278464"/>
          </a:xfrm>
        </p:spPr>
        <p:txBody>
          <a:bodyPr>
            <a:normAutofit/>
          </a:bodyPr>
          <a:lstStyle/>
          <a:p>
            <a:r>
              <a:rPr lang="it-IT" dirty="0"/>
              <a:t>SGUARDO, RITO, MEMORIA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EDCAFF-C55A-4A7A-9AFF-4A1CDB995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31" r="-4" b="13813"/>
          <a:stretch/>
        </p:blipFill>
        <p:spPr>
          <a:xfrm>
            <a:off x="4" y="10"/>
            <a:ext cx="3371397" cy="171906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030" name="Picture 6" descr="Embodying Pasolini: all'ex Mattatoio la performance di Tilda Swinton">
            <a:extLst>
              <a:ext uri="{FF2B5EF4-FFF2-40B4-BE49-F238E27FC236}">
                <a16:creationId xmlns:a16="http://schemas.microsoft.com/office/drawing/2014/main" id="{500F2A69-BE63-4BEC-9739-A27D39906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r="-2" b="48490"/>
          <a:stretch/>
        </p:blipFill>
        <p:spPr bwMode="auto">
          <a:xfrm>
            <a:off x="4" y="1712976"/>
            <a:ext cx="3371397" cy="171907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esto è il tempo di cui attendo la grazia – FABIO CHERSTICH">
            <a:extLst>
              <a:ext uri="{FF2B5EF4-FFF2-40B4-BE49-F238E27FC236}">
                <a16:creationId xmlns:a16="http://schemas.microsoft.com/office/drawing/2014/main" id="{89C30FE9-B135-4827-BB9F-5995F28FB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r="3" b="17651"/>
          <a:stretch/>
        </p:blipFill>
        <p:spPr bwMode="auto">
          <a:xfrm>
            <a:off x="4" y="3425952"/>
            <a:ext cx="3371397" cy="171907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A0659-1F24-4AF6-ABF8-631E760F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-503853"/>
            <a:ext cx="6626072" cy="6941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Predilezione per la pittura figurativa di primo Novecento (Rosati, Mafai)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  <a:ea typeface="Calibri" panose="020F0502020204030204" pitchFamily="34" charset="0"/>
              </a:rPr>
              <a:t>L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’esibizione del proprio corpo e la performance come autore: la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body art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(C. Benedetti,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Pasolini contro Calvino,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1998; G.M. Annovi, </a:t>
            </a:r>
            <a:r>
              <a:rPr lang="it-IT" sz="1200" i="1" dirty="0" err="1">
                <a:effectLst/>
                <a:latin typeface="+mj-lt"/>
                <a:ea typeface="Calibri" panose="020F0502020204030204" pitchFamily="34" charset="0"/>
              </a:rPr>
              <a:t>Performing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i="1" dirty="0" err="1">
                <a:effectLst/>
                <a:latin typeface="+mj-lt"/>
                <a:ea typeface="Calibri" panose="020F0502020204030204" pitchFamily="34" charset="0"/>
              </a:rPr>
              <a:t>Authorship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2007)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</a:rPr>
              <a:t>La performance </a:t>
            </a:r>
            <a:r>
              <a:rPr lang="it-IT" sz="1200" i="1" dirty="0">
                <a:latin typeface="+mj-lt"/>
              </a:rPr>
              <a:t>Intellettuale </a:t>
            </a:r>
            <a:r>
              <a:rPr lang="it-IT" sz="1200" dirty="0">
                <a:latin typeface="+mj-lt"/>
              </a:rPr>
              <a:t>di Fabio Mauri del 1975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</a:rPr>
              <a:t>Lo spettacolo </a:t>
            </a:r>
            <a:r>
              <a:rPr lang="it-IT" sz="1200" i="1" dirty="0">
                <a:latin typeface="+mj-lt"/>
              </a:rPr>
              <a:t>Questo è il tempo in cui attendo la grazia </a:t>
            </a:r>
            <a:r>
              <a:rPr lang="it-IT" sz="1200" dirty="0">
                <a:latin typeface="+mj-lt"/>
              </a:rPr>
              <a:t>(2021) di Fabio Condemi e Gabriele Portoghese: contrappunto fra parola e immagine, sceneggiature, </a:t>
            </a:r>
            <a:r>
              <a:rPr lang="it-IT" sz="1200" i="1" dirty="0">
                <a:latin typeface="+mj-lt"/>
              </a:rPr>
              <a:t>Edipo re, </a:t>
            </a:r>
            <a:r>
              <a:rPr lang="it-IT" sz="1200" dirty="0">
                <a:latin typeface="+mj-lt"/>
              </a:rPr>
              <a:t>paesaggio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</a:rPr>
              <a:t>Elisabetta Benassi, </a:t>
            </a:r>
            <a:r>
              <a:rPr lang="it-IT" sz="1200" i="1" dirty="0" err="1">
                <a:latin typeface="+mj-lt"/>
              </a:rPr>
              <a:t>Timecode</a:t>
            </a:r>
            <a:r>
              <a:rPr lang="it-IT" sz="1200" i="1" dirty="0">
                <a:latin typeface="+mj-lt"/>
              </a:rPr>
              <a:t> </a:t>
            </a:r>
            <a:r>
              <a:rPr lang="it-IT" sz="1200" dirty="0">
                <a:latin typeface="+mj-lt"/>
              </a:rPr>
              <a:t>(2000): il ritorno alla realtà, il viaggio, la memoria «senza alcuna nostalgia»</a:t>
            </a:r>
          </a:p>
          <a:p>
            <a:pPr>
              <a:lnSpc>
                <a:spcPct val="90000"/>
              </a:lnSpc>
            </a:pP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Alfa Romeo GT Veloce 1975-2007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(2007, MAXXI, Roma)</a:t>
            </a:r>
            <a:r>
              <a:rPr 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Olivier </a:t>
            </a:r>
            <a:r>
              <a:rPr lang="it-IT" sz="1200" dirty="0" err="1">
                <a:effectLst/>
                <a:latin typeface="+mj-lt"/>
                <a:ea typeface="Calibri" panose="020F0502020204030204" pitchFamily="34" charset="0"/>
              </a:rPr>
              <a:t>Saillard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 e da Tilda Swinton, </a:t>
            </a:r>
            <a:r>
              <a:rPr lang="it-IT" sz="1200" i="1" dirty="0" err="1">
                <a:effectLst/>
                <a:latin typeface="+mj-lt"/>
                <a:ea typeface="Calibri" panose="020F0502020204030204" pitchFamily="34" charset="0"/>
              </a:rPr>
              <a:t>Embodying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 Pasolini: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rito, tatto, memoria (2021)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  <a:ea typeface="Calibri" panose="020F0502020204030204" pitchFamily="34" charset="0"/>
              </a:rPr>
              <a:t>L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’installazione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Trilogia della morte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di Francesco Vezzoli (2004, Fondazione Prada, Milano): in una sala chiara il video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Comizi di non amore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(2004), rifacimento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camp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del film </a:t>
            </a:r>
            <a:r>
              <a:rPr lang="it-IT" sz="1200" dirty="0">
                <a:latin typeface="+mj-lt"/>
                <a:ea typeface="Calibri" panose="020F0502020204030204" pitchFamily="34" charset="0"/>
              </a:rPr>
              <a:t>pasoliniano: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un finto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reality show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attorno ad alcune icone( Marianne </a:t>
            </a:r>
            <a:r>
              <a:rPr lang="it-IT" sz="1200" dirty="0" err="1">
                <a:effectLst/>
                <a:latin typeface="+mj-lt"/>
                <a:ea typeface="Calibri" panose="020F0502020204030204" pitchFamily="34" charset="0"/>
              </a:rPr>
              <a:t>Faithful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, Antonella Lualdi, Catherine Deneuve e nel finale Jeanne Moreau); nell’altra sala scura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Le 120 giornate di Sodoma </a:t>
            </a:r>
            <a:r>
              <a:rPr lang="it-IT" sz="1200" i="1" dirty="0">
                <a:latin typeface="+mj-lt"/>
                <a:ea typeface="Calibri" panose="020F0502020204030204" pitchFamily="34" charset="0"/>
              </a:rPr>
              <a:t>: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120 sedie nere Argyle di Macintosh, su cui sono ricamati i volti del film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Comizi d’amore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(1965); sullo schermo il video </a:t>
            </a:r>
            <a:r>
              <a:rPr lang="it-IT" sz="1200" i="1" dirty="0">
                <a:effectLst/>
                <a:latin typeface="+mj-lt"/>
                <a:ea typeface="Calibri" panose="020F0502020204030204" pitchFamily="34" charset="0"/>
              </a:rPr>
              <a:t>La fine di Edipo re </a:t>
            </a:r>
            <a:r>
              <a:rPr lang="it-IT" sz="1200" dirty="0">
                <a:effectLst/>
                <a:latin typeface="+mj-lt"/>
                <a:ea typeface="Calibri" panose="020F0502020204030204" pitchFamily="34" charset="0"/>
              </a:rPr>
              <a:t>(2004).</a:t>
            </a:r>
          </a:p>
          <a:p>
            <a:pPr>
              <a:lnSpc>
                <a:spcPct val="90000"/>
              </a:lnSpc>
            </a:pPr>
            <a:r>
              <a:rPr lang="it-IT" sz="1200" dirty="0">
                <a:latin typeface="+mj-lt"/>
                <a:ea typeface="Calibri" panose="020F0502020204030204" pitchFamily="34" charset="0"/>
              </a:rPr>
              <a:t>Rifare Pasolini nell’epoca dell’effimero mediatico e ritrovare gli stessi stereotipi;  trash televisivo e grandi icone dello schermo e del teatro: le due anime di Vezzoli. La fine e la morte. La metafora ossessiva del ricamo. </a:t>
            </a:r>
            <a:endParaRPr lang="it-IT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it-IT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it-IT" sz="800" dirty="0"/>
          </a:p>
          <a:p>
            <a:pPr>
              <a:lnSpc>
                <a:spcPct val="90000"/>
              </a:lnSpc>
            </a:pPr>
            <a:endParaRPr lang="it-IT" sz="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9A4354-4B46-4DBF-B9F1-C3A251BFD3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38" r="-1" b="24027"/>
          <a:stretch/>
        </p:blipFill>
        <p:spPr>
          <a:xfrm>
            <a:off x="4" y="5138928"/>
            <a:ext cx="3371397" cy="171907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9BD18D0-91F2-4B90-9A99-4DAD649C9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BB74FD2-4026-4F5E-BCCE-A8A1D6997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CE05B0F-8E37-4638-982D-5F5D327B9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C60C6ED-9E6D-4F2C-A408-90A533CF3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1277051-517F-4795-8B19-004DA5A5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65D4C8F-0183-43E9-850A-EE295C54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90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B6C7B-CB18-4FB0-9998-C789B8C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BFFB22B-24E5-477D-9325-98B8DC539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8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188EC-D91B-4D2B-BFF6-863A684E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RANCESCO VEZZOLI: TRILOGIA DELLA MORTE – Fondazione Prada">
            <a:extLst>
              <a:ext uri="{FF2B5EF4-FFF2-40B4-BE49-F238E27FC236}">
                <a16:creationId xmlns:a16="http://schemas.microsoft.com/office/drawing/2014/main" id="{BB1E3CC7-ECF7-416F-8556-199745CBF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5296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180</TotalTime>
  <Words>528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Sezione</vt:lpstr>
      <vt:lpstr>Massimo Fusillo Spettralizzazioni di pasolini</vt:lpstr>
      <vt:lpstr>Corpi  e fantasmi</vt:lpstr>
      <vt:lpstr>SGUARDO, RITO, MEMORIA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Massimo Fusillo Spettralizzazioni di pasolini</dc:title>
  <dc:creator>Massimo Fusillo</dc:creator>
  <cp:lastModifiedBy>Massimo Fusillo</cp:lastModifiedBy>
  <cp:revision>1</cp:revision>
  <dcterms:created xsi:type="dcterms:W3CDTF">2022-03-28T11:09:26Z</dcterms:created>
  <dcterms:modified xsi:type="dcterms:W3CDTF">2022-04-01T07:53:43Z</dcterms:modified>
</cp:coreProperties>
</file>